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2" r:id="rId1"/>
  </p:sldMasterIdLst>
  <p:notesMasterIdLst>
    <p:notesMasterId r:id="rId16"/>
  </p:notesMasterIdLst>
  <p:handoutMasterIdLst>
    <p:handoutMasterId r:id="rId17"/>
  </p:handoutMasterIdLst>
  <p:sldIdLst>
    <p:sldId id="367" r:id="rId2"/>
    <p:sldId id="399" r:id="rId3"/>
    <p:sldId id="400" r:id="rId4"/>
    <p:sldId id="431" r:id="rId5"/>
    <p:sldId id="432" r:id="rId6"/>
    <p:sldId id="435" r:id="rId7"/>
    <p:sldId id="433" r:id="rId8"/>
    <p:sldId id="437" r:id="rId9"/>
    <p:sldId id="436" r:id="rId10"/>
    <p:sldId id="438" r:id="rId11"/>
    <p:sldId id="434" r:id="rId12"/>
    <p:sldId id="406" r:id="rId13"/>
    <p:sldId id="412" r:id="rId14"/>
    <p:sldId id="430" r:id="rId15"/>
  </p:sldIdLst>
  <p:sldSz cx="10287000" cy="6858000" type="35mm"/>
  <p:notesSz cx="6858000" cy="9144000"/>
  <p:custShowLst>
    <p:custShow name="Apresentação personalizada 1" id="0">
      <p:sldLst/>
    </p:custShow>
  </p:custShowLst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2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4777C"/>
    <a:srgbClr val="FFFF00"/>
    <a:srgbClr val="65B9BF"/>
    <a:srgbClr val="292929"/>
    <a:srgbClr val="1C1C1C"/>
    <a:srgbClr val="111111"/>
    <a:srgbClr val="003366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52" autoAdjust="0"/>
    <p:restoredTop sz="94075" autoAdjust="0"/>
  </p:normalViewPr>
  <p:slideViewPr>
    <p:cSldViewPr>
      <p:cViewPr varScale="1">
        <p:scale>
          <a:sx n="72" d="100"/>
          <a:sy n="72" d="100"/>
        </p:scale>
        <p:origin x="882" y="66"/>
      </p:cViewPr>
      <p:guideLst>
        <p:guide orient="horz" pos="2160"/>
        <p:guide pos="32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032"/>
    </p:cViewPr>
  </p:sorter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>
            <a:extLst>
              <a:ext uri="{FF2B5EF4-FFF2-40B4-BE49-F238E27FC236}">
                <a16:creationId xmlns:a16="http://schemas.microsoft.com/office/drawing/2014/main" id="{59D94127-5152-426A-9BC6-50911F22317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38595" name="Rectangle 3">
            <a:extLst>
              <a:ext uri="{FF2B5EF4-FFF2-40B4-BE49-F238E27FC236}">
                <a16:creationId xmlns:a16="http://schemas.microsoft.com/office/drawing/2014/main" id="{F5AFCC26-314A-4FF0-8950-52DD0A8A103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38596" name="Rectangle 4">
            <a:extLst>
              <a:ext uri="{FF2B5EF4-FFF2-40B4-BE49-F238E27FC236}">
                <a16:creationId xmlns:a16="http://schemas.microsoft.com/office/drawing/2014/main" id="{525DB421-86F6-4949-AAAE-322156D41355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pt-BR"/>
              <a:t>jamfmg@gmail.com</a:t>
            </a:r>
          </a:p>
        </p:txBody>
      </p:sp>
      <p:sp>
        <p:nvSpPr>
          <p:cNvPr id="238597" name="Rectangle 5">
            <a:extLst>
              <a:ext uri="{FF2B5EF4-FFF2-40B4-BE49-F238E27FC236}">
                <a16:creationId xmlns:a16="http://schemas.microsoft.com/office/drawing/2014/main" id="{CC03D2E5-70E6-409B-913D-0FFA2AAC6B9B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0BE6EA8-D3CA-4A52-830A-87F4EC25512C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09460115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>
            <a:extLst>
              <a:ext uri="{FF2B5EF4-FFF2-40B4-BE49-F238E27FC236}">
                <a16:creationId xmlns:a16="http://schemas.microsoft.com/office/drawing/2014/main" id="{016E4EA4-4E6C-4DD7-B829-D1E8AA7E17A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3865B76D-8A5A-41A0-A24E-C5F23FA22D1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D0EA2477-253A-4E67-91FF-17C8B3B71B2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7250" y="685800"/>
            <a:ext cx="51435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7573" name="Rectangle 5">
            <a:extLst>
              <a:ext uri="{FF2B5EF4-FFF2-40B4-BE49-F238E27FC236}">
                <a16:creationId xmlns:a16="http://schemas.microsoft.com/office/drawing/2014/main" id="{35630913-1293-4AEA-98CA-314D8FE8358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237574" name="Rectangle 6">
            <a:extLst>
              <a:ext uri="{FF2B5EF4-FFF2-40B4-BE49-F238E27FC236}">
                <a16:creationId xmlns:a16="http://schemas.microsoft.com/office/drawing/2014/main" id="{8DDB844A-FE70-4526-B3FE-48505860F41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pt-BR"/>
              <a:t>jamfmg@gmail.com</a:t>
            </a:r>
          </a:p>
        </p:txBody>
      </p:sp>
      <p:sp>
        <p:nvSpPr>
          <p:cNvPr id="237575" name="Rectangle 7">
            <a:extLst>
              <a:ext uri="{FF2B5EF4-FFF2-40B4-BE49-F238E27FC236}">
                <a16:creationId xmlns:a16="http://schemas.microsoft.com/office/drawing/2014/main" id="{D8A871D2-86A5-4B58-9955-6393CBE249B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B5FE2CA-0E91-4130-B353-8D5759BD98D7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719454936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8150072"/>
      </p:ext>
    </p:extLst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716348A-3EA0-4B43-8011-BF354EDFFA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4350" y="274638"/>
            <a:ext cx="9258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2AAF7D7-8339-4E73-8466-6710906389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14350" y="1600200"/>
            <a:ext cx="92583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</p:sldLayoutIdLst>
  <p:transition>
    <p:zoom/>
  </p:transition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Arial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hyperlink" Target="https://create.arduino.cc/projecthub" TargetMode="External"/><Relationship Id="rId5" Type="http://schemas.openxmlformats.org/officeDocument/2006/relationships/hyperlink" Target="https://www.arduinoecia.com.br/modulo-rele-4-canais-e-controle-remoto/" TargetMode="External"/><Relationship Id="rId4" Type="http://schemas.openxmlformats.org/officeDocument/2006/relationships/hyperlink" Target="https://cdn.sparkfun.com/datasheets/Sensors/Proximity/HCSR04.pdf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2.jp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>
            <a:extLst>
              <a:ext uri="{FF2B5EF4-FFF2-40B4-BE49-F238E27FC236}">
                <a16:creationId xmlns:a16="http://schemas.microsoft.com/office/drawing/2014/main" id="{3FBEDEB7-A280-4FF4-BA72-5F19367F92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45879"/>
            <a:ext cx="939438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600" b="1" dirty="0">
                <a:solidFill>
                  <a:schemeClr val="accent2"/>
                </a:solidFill>
                <a:latin typeface="Times New Roman"/>
                <a:cs typeface="Times New Roman"/>
              </a:rPr>
              <a:t>Universidade do Estado do Rio de Janeiro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600" b="1" dirty="0">
                <a:solidFill>
                  <a:schemeClr val="accent2"/>
                </a:solidFill>
                <a:latin typeface="Times New Roman"/>
                <a:cs typeface="Times New Roman"/>
              </a:rPr>
              <a:t>Faculdade de Engenharia</a:t>
            </a:r>
          </a:p>
          <a:p>
            <a:pPr algn="ctr" eaLnBrk="1" hangingPunct="1">
              <a:spcBef>
                <a:spcPct val="0"/>
              </a:spcBef>
              <a:buNone/>
            </a:pPr>
            <a:r>
              <a:rPr lang="pt-BR" altLang="pt-BR" sz="1600" b="1" dirty="0">
                <a:solidFill>
                  <a:schemeClr val="accent2"/>
                </a:solidFill>
                <a:latin typeface="Times New Roman"/>
                <a:cs typeface="Times New Roman"/>
              </a:rPr>
              <a:t>Pós-graduação em Engenharia Eletrônica</a:t>
            </a:r>
          </a:p>
          <a:p>
            <a:pPr algn="ctr">
              <a:spcBef>
                <a:spcPct val="0"/>
              </a:spcBef>
              <a:buNone/>
            </a:pPr>
            <a:r>
              <a:rPr lang="pt-BR" altLang="pt-BR" sz="1600" b="1" dirty="0">
                <a:solidFill>
                  <a:schemeClr val="accent2"/>
                </a:solidFill>
                <a:latin typeface="Times New Roman"/>
                <a:cs typeface="Times New Roman"/>
              </a:rPr>
              <a:t>Sistemas Embarcados</a:t>
            </a:r>
            <a:endParaRPr lang="pt-BR" altLang="pt-BR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/>
            </a:endParaRPr>
          </a:p>
        </p:txBody>
      </p:sp>
      <p:pic>
        <p:nvPicPr>
          <p:cNvPr id="4099" name="Picture 3" descr="Uerj Cor Gif">
            <a:extLst>
              <a:ext uri="{FF2B5EF4-FFF2-40B4-BE49-F238E27FC236}">
                <a16:creationId xmlns:a16="http://schemas.microsoft.com/office/drawing/2014/main" id="{26E76B4E-7780-4245-BB92-E4F0314CA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5" y="117475"/>
            <a:ext cx="789030" cy="724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Text Box 5">
            <a:extLst>
              <a:ext uri="{FF2B5EF4-FFF2-40B4-BE49-F238E27FC236}">
                <a16:creationId xmlns:a16="http://schemas.microsoft.com/office/drawing/2014/main" id="{012858B2-24EE-4F74-A9E0-2BC3A6C1B7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1372101"/>
            <a:ext cx="9715500" cy="2025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pt-BR" sz="3600" b="1" dirty="0" err="1">
                <a:solidFill>
                  <a:srgbClr val="222268"/>
                </a:solidFill>
                <a:latin typeface="Arial"/>
                <a:cs typeface="Arial"/>
              </a:rPr>
              <a:t>Tarefa</a:t>
            </a:r>
            <a:r>
              <a:rPr lang="en-US" altLang="pt-BR" sz="3600" b="1" dirty="0">
                <a:solidFill>
                  <a:srgbClr val="222268"/>
                </a:solidFill>
                <a:latin typeface="Arial"/>
                <a:cs typeface="Arial"/>
              </a:rPr>
              <a:t> 02</a:t>
            </a: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pt-BR" sz="3600" b="1" dirty="0" err="1">
                <a:solidFill>
                  <a:srgbClr val="222268"/>
                </a:solidFill>
                <a:latin typeface="Arial"/>
                <a:cs typeface="Arial"/>
              </a:rPr>
              <a:t>Protótipo</a:t>
            </a:r>
            <a:r>
              <a:rPr lang="en-US" altLang="pt-BR" sz="3600" b="1" dirty="0">
                <a:solidFill>
                  <a:srgbClr val="222268"/>
                </a:solidFill>
                <a:latin typeface="Arial"/>
                <a:cs typeface="Arial"/>
              </a:rPr>
              <a:t> de </a:t>
            </a:r>
            <a:r>
              <a:rPr lang="en-US" altLang="pt-BR" sz="3600" b="1" dirty="0" err="1">
                <a:solidFill>
                  <a:srgbClr val="222268"/>
                </a:solidFill>
                <a:latin typeface="Arial"/>
                <a:cs typeface="Arial"/>
              </a:rPr>
              <a:t>Bebedouro</a:t>
            </a:r>
            <a:r>
              <a:rPr lang="en-US" altLang="pt-BR" sz="3600" b="1" dirty="0">
                <a:solidFill>
                  <a:srgbClr val="222268"/>
                </a:solidFill>
                <a:latin typeface="Arial"/>
                <a:cs typeface="Arial"/>
              </a:rPr>
              <a:t> para Pet`s</a:t>
            </a:r>
            <a:endParaRPr lang="en-US" altLang="pt-BR" sz="3600" b="1" dirty="0">
              <a:solidFill>
                <a:srgbClr val="222268"/>
              </a:solidFill>
              <a:cs typeface="Arial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pt-BR" sz="3600" b="1" dirty="0" err="1">
                <a:solidFill>
                  <a:srgbClr val="222268"/>
                </a:solidFill>
                <a:latin typeface="Arial"/>
                <a:cs typeface="Arial"/>
              </a:rPr>
              <a:t>J</a:t>
            </a:r>
            <a:r>
              <a:rPr lang="en-US" altLang="pt-BR" sz="2800" b="1" dirty="0" err="1">
                <a:solidFill>
                  <a:srgbClr val="222268"/>
                </a:solidFill>
                <a:latin typeface="Arial"/>
                <a:cs typeface="Arial"/>
              </a:rPr>
              <a:t>anio</a:t>
            </a:r>
            <a:r>
              <a:rPr lang="en-US" altLang="pt-BR" sz="2800" b="1" dirty="0">
                <a:solidFill>
                  <a:srgbClr val="222268"/>
                </a:solidFill>
                <a:latin typeface="Arial"/>
                <a:cs typeface="Arial"/>
              </a:rPr>
              <a:t> Medeiros</a:t>
            </a:r>
            <a:endParaRPr lang="en-US" altLang="pt-BR" sz="2800" b="1" dirty="0">
              <a:solidFill>
                <a:srgbClr val="222268"/>
              </a:solidFill>
              <a:cs typeface="Arial"/>
            </a:endParaRPr>
          </a:p>
        </p:txBody>
      </p:sp>
      <p:pic>
        <p:nvPicPr>
          <p:cNvPr id="7" name="Imagem 6" descr="Uma imagem contendo objeto, kit de primeiros socorros, clip-art&#10;&#10;Descrição gerada automaticamente">
            <a:extLst>
              <a:ext uri="{FF2B5EF4-FFF2-40B4-BE49-F238E27FC236}">
                <a16:creationId xmlns:a16="http://schemas.microsoft.com/office/drawing/2014/main" id="{1EBFF119-BAD9-4CB2-8CB7-0E3475EDF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397" y="117475"/>
            <a:ext cx="934603" cy="635968"/>
          </a:xfrm>
          <a:prstGeom prst="rect">
            <a:avLst/>
          </a:prstGeom>
        </p:spPr>
      </p:pic>
      <p:pic>
        <p:nvPicPr>
          <p:cNvPr id="6" name="Imagem 5" descr="Uma imagem contendo interior, mesa, chão, parede&#10;&#10;Descrição gerada automaticamente">
            <a:extLst>
              <a:ext uri="{FF2B5EF4-FFF2-40B4-BE49-F238E27FC236}">
                <a16:creationId xmlns:a16="http://schemas.microsoft.com/office/drawing/2014/main" id="{A8653264-FDD5-4193-8D31-A3A15BFA58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340" y="3501010"/>
            <a:ext cx="2376330" cy="31684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3">
            <a:extLst>
              <a:ext uri="{FF2B5EF4-FFF2-40B4-BE49-F238E27FC236}">
                <a16:creationId xmlns:a16="http://schemas.microsoft.com/office/drawing/2014/main" id="{2859E360-1849-4CCF-86DA-AC974FFAFF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6000" y="188913"/>
            <a:ext cx="221246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b="1" dirty="0">
                <a:solidFill>
                  <a:schemeClr val="accent2"/>
                </a:solidFill>
                <a:latin typeface="Tahoma"/>
                <a:ea typeface="Tahoma"/>
                <a:cs typeface="Tahoma"/>
              </a:rPr>
              <a:t>Hardware</a:t>
            </a:r>
          </a:p>
        </p:txBody>
      </p:sp>
      <p:pic>
        <p:nvPicPr>
          <p:cNvPr id="2" name="Picture 3" descr="Uerj Cor Gif">
            <a:extLst>
              <a:ext uri="{FF2B5EF4-FFF2-40B4-BE49-F238E27FC236}">
                <a16:creationId xmlns:a16="http://schemas.microsoft.com/office/drawing/2014/main" id="{D9A6AFC2-5FF3-41BF-91CC-D26CE1419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" y="2456"/>
            <a:ext cx="789030" cy="724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m 4" descr="Uma imagem contendo objeto, kit de primeiros socorros, clip-art&#10;&#10;Descrição gerada automaticamente">
            <a:extLst>
              <a:ext uri="{FF2B5EF4-FFF2-40B4-BE49-F238E27FC236}">
                <a16:creationId xmlns:a16="http://schemas.microsoft.com/office/drawing/2014/main" id="{CCEE6FB4-CA00-4E3C-89E4-7B79F3BE6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397" y="117475"/>
            <a:ext cx="934603" cy="635968"/>
          </a:xfrm>
          <a:prstGeom prst="rect">
            <a:avLst/>
          </a:prstGeom>
        </p:spPr>
      </p:pic>
      <p:pic>
        <p:nvPicPr>
          <p:cNvPr id="8" name="Imagem 7" descr="Uma imagem contendo chão, interior, mesa, parede&#10;&#10;Descrição gerada automaticamente">
            <a:extLst>
              <a:ext uri="{FF2B5EF4-FFF2-40B4-BE49-F238E27FC236}">
                <a16:creationId xmlns:a16="http://schemas.microsoft.com/office/drawing/2014/main" id="{F86FC936-7BA4-4EE3-941D-199FA2B6E6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19128" y="-174822"/>
            <a:ext cx="5866208" cy="782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74165"/>
      </p:ext>
    </p:extLst>
  </p:cSld>
  <p:clrMapOvr>
    <a:masterClrMapping/>
  </p:clrMapOvr>
  <p:transition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3">
            <a:extLst>
              <a:ext uri="{FF2B5EF4-FFF2-40B4-BE49-F238E27FC236}">
                <a16:creationId xmlns:a16="http://schemas.microsoft.com/office/drawing/2014/main" id="{2859E360-1849-4CCF-86DA-AC974FFAFF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3747" y="188913"/>
            <a:ext cx="205697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b="1" dirty="0">
                <a:solidFill>
                  <a:schemeClr val="accent2"/>
                </a:solidFill>
                <a:latin typeface="Tahoma"/>
                <a:ea typeface="Tahoma"/>
                <a:cs typeface="Tahoma"/>
              </a:rPr>
              <a:t>Software</a:t>
            </a:r>
          </a:p>
        </p:txBody>
      </p:sp>
      <p:sp>
        <p:nvSpPr>
          <p:cNvPr id="5123" name="Text Box 4">
            <a:extLst>
              <a:ext uri="{FF2B5EF4-FFF2-40B4-BE49-F238E27FC236}">
                <a16:creationId xmlns:a16="http://schemas.microsoft.com/office/drawing/2014/main" id="{150BCB36-0803-4E58-B9F1-40BAA070A6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5" y="1655404"/>
            <a:ext cx="10279017" cy="10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buClr>
                <a:srgbClr val="161645"/>
              </a:buClr>
              <a:buFont typeface="Arial"/>
              <a:buChar char="•"/>
            </a:pPr>
            <a:endParaRPr lang="pt-BR" sz="2000" b="1" dirty="0">
              <a:solidFill>
                <a:schemeClr val="accent2"/>
              </a:solidFill>
              <a:cs typeface="Arial"/>
            </a:endParaRPr>
          </a:p>
          <a:p>
            <a:pPr algn="just">
              <a:buClr>
                <a:srgbClr val="161645"/>
              </a:buClr>
              <a:buFont typeface="Arial"/>
              <a:buChar char="•"/>
            </a:pPr>
            <a:endParaRPr lang="pt-BR" sz="2000" b="1" dirty="0">
              <a:solidFill>
                <a:schemeClr val="accent2"/>
              </a:solidFill>
              <a:cs typeface="Arial"/>
            </a:endParaRPr>
          </a:p>
          <a:p>
            <a:pPr lvl="3" algn="just" eaLnBrk="1" hangingPunct="1">
              <a:lnSpc>
                <a:spcPct val="120000"/>
              </a:lnSpc>
              <a:spcBef>
                <a:spcPct val="0"/>
              </a:spcBef>
              <a:buClr>
                <a:srgbClr val="161645"/>
              </a:buClr>
              <a:buNone/>
            </a:pPr>
            <a:endParaRPr lang="pt-BR" altLang="pt-BR" sz="1800" b="1" dirty="0">
              <a:solidFill>
                <a:schemeClr val="accent2"/>
              </a:solidFill>
              <a:cs typeface="Arial"/>
            </a:endParaRPr>
          </a:p>
        </p:txBody>
      </p:sp>
      <p:pic>
        <p:nvPicPr>
          <p:cNvPr id="2" name="Picture 3" descr="Uerj Cor Gif">
            <a:extLst>
              <a:ext uri="{FF2B5EF4-FFF2-40B4-BE49-F238E27FC236}">
                <a16:creationId xmlns:a16="http://schemas.microsoft.com/office/drawing/2014/main" id="{D9A6AFC2-5FF3-41BF-91CC-D26CE1419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" y="2456"/>
            <a:ext cx="789030" cy="724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m 4" descr="Uma imagem contendo objeto, kit de primeiros socorros, clip-art&#10;&#10;Descrição gerada automaticamente">
            <a:extLst>
              <a:ext uri="{FF2B5EF4-FFF2-40B4-BE49-F238E27FC236}">
                <a16:creationId xmlns:a16="http://schemas.microsoft.com/office/drawing/2014/main" id="{CCEE6FB4-CA00-4E3C-89E4-7B79F3BE6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397" y="117475"/>
            <a:ext cx="934603" cy="63596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7CDD4EC-8803-42D3-8F3A-AA6087F80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579" y="773687"/>
            <a:ext cx="8527272" cy="60894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66405519"/>
      </p:ext>
    </p:extLst>
  </p:cSld>
  <p:clrMapOvr>
    <a:masterClrMapping/>
  </p:clrMapOvr>
  <p:transition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3">
            <a:extLst>
              <a:ext uri="{FF2B5EF4-FFF2-40B4-BE49-F238E27FC236}">
                <a16:creationId xmlns:a16="http://schemas.microsoft.com/office/drawing/2014/main" id="{2859E360-1849-4CCF-86DA-AC974FFAFF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78061" y="188913"/>
            <a:ext cx="1055887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 anchor="t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b="1" dirty="0">
                <a:solidFill>
                  <a:schemeClr val="accent2"/>
                </a:solidFill>
                <a:latin typeface="Tahoma"/>
                <a:ea typeface="Tahoma"/>
                <a:cs typeface="Tahoma"/>
              </a:rPr>
              <a:t>Conclusão</a:t>
            </a:r>
            <a:endParaRPr lang="pt-BR" dirty="0">
              <a:solidFill>
                <a:schemeClr val="accent2"/>
              </a:solidFill>
            </a:endParaRPr>
          </a:p>
        </p:txBody>
      </p:sp>
      <p:pic>
        <p:nvPicPr>
          <p:cNvPr id="2" name="Picture 3" descr="Uerj Cor Gif">
            <a:extLst>
              <a:ext uri="{FF2B5EF4-FFF2-40B4-BE49-F238E27FC236}">
                <a16:creationId xmlns:a16="http://schemas.microsoft.com/office/drawing/2014/main" id="{D9A6AFC2-5FF3-41BF-91CC-D26CE1419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" y="2456"/>
            <a:ext cx="789030" cy="724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aixaDeTexto 2">
            <a:extLst>
              <a:ext uri="{FF2B5EF4-FFF2-40B4-BE49-F238E27FC236}">
                <a16:creationId xmlns:a16="http://schemas.microsoft.com/office/drawing/2014/main" id="{2B3A51AA-D0DC-473E-B599-AD37D6244C25}"/>
              </a:ext>
            </a:extLst>
          </p:cNvPr>
          <p:cNvSpPr txBox="1"/>
          <p:nvPr/>
        </p:nvSpPr>
        <p:spPr>
          <a:xfrm>
            <a:off x="6188" y="1124680"/>
            <a:ext cx="10280812" cy="3139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buFont typeface="Arial" panose="05000000000000000000" pitchFamily="2" charset="2"/>
              <a:buChar char="•"/>
            </a:pPr>
            <a:r>
              <a:rPr lang="pt-BR" dirty="0"/>
              <a:t> </a:t>
            </a:r>
            <a:r>
              <a:rPr lang="pt-BR" b="1" dirty="0">
                <a:solidFill>
                  <a:schemeClr val="accent2"/>
                </a:solidFill>
                <a:latin typeface="Arial"/>
                <a:cs typeface="Arial"/>
              </a:rPr>
              <a:t>Este trabalho teve o intuito de apresentar um Projeto relacionado a tarefa 02;</a:t>
            </a:r>
          </a:p>
          <a:p>
            <a:pPr>
              <a:buFont typeface="Arial" panose="05000000000000000000" pitchFamily="2" charset="2"/>
              <a:buChar char="•"/>
            </a:pPr>
            <a:endParaRPr lang="pt-BR" b="1" dirty="0">
              <a:solidFill>
                <a:schemeClr val="accent2"/>
              </a:solidFill>
              <a:latin typeface="Arial"/>
              <a:cs typeface="Arial"/>
            </a:endParaRPr>
          </a:p>
          <a:p>
            <a:pPr>
              <a:buFont typeface="Arial" panose="05000000000000000000" pitchFamily="2" charset="2"/>
              <a:buChar char="•"/>
            </a:pPr>
            <a:r>
              <a:rPr lang="pt-BR" b="1" dirty="0">
                <a:solidFill>
                  <a:schemeClr val="accent2"/>
                </a:solidFill>
                <a:latin typeface="Arial"/>
                <a:cs typeface="Arial"/>
              </a:rPr>
              <a:t>Acima de tudo este projeto foi direcionado a suprir uma demanda real;</a:t>
            </a:r>
          </a:p>
          <a:p>
            <a:pPr>
              <a:buFont typeface="Arial" panose="05000000000000000000" pitchFamily="2" charset="2"/>
              <a:buChar char="•"/>
            </a:pPr>
            <a:endParaRPr lang="pt-BR" b="1" dirty="0">
              <a:solidFill>
                <a:schemeClr val="accent2"/>
              </a:solidFill>
              <a:latin typeface="Arial"/>
              <a:cs typeface="Arial"/>
            </a:endParaRPr>
          </a:p>
          <a:p>
            <a:pPr>
              <a:buFont typeface="Arial" panose="05000000000000000000" pitchFamily="2" charset="2"/>
              <a:buChar char="•"/>
            </a:pPr>
            <a:r>
              <a:rPr lang="pt-BR" b="1" dirty="0">
                <a:solidFill>
                  <a:schemeClr val="accent2"/>
                </a:solidFill>
                <a:latin typeface="Arial"/>
                <a:cs typeface="Arial"/>
              </a:rPr>
              <a:t>O fomento teórico e prático a nível de projeto, para o desenvolvimento de um Sistema    Embarcado simples;</a:t>
            </a:r>
          </a:p>
          <a:p>
            <a:pPr>
              <a:buFont typeface="Arial" panose="05000000000000000000" pitchFamily="2" charset="2"/>
              <a:buChar char="•"/>
            </a:pPr>
            <a:endParaRPr lang="pt-BR" b="1" dirty="0">
              <a:solidFill>
                <a:schemeClr val="accent2"/>
              </a:solidFill>
              <a:latin typeface="Arial"/>
              <a:cs typeface="Arial"/>
            </a:endParaRPr>
          </a:p>
          <a:p>
            <a:pPr>
              <a:buFont typeface="Arial" panose="05000000000000000000" pitchFamily="2" charset="2"/>
              <a:buChar char="•"/>
            </a:pPr>
            <a:r>
              <a:rPr lang="pt-BR" b="1" dirty="0">
                <a:solidFill>
                  <a:schemeClr val="accent2"/>
                </a:solidFill>
                <a:latin typeface="Arial"/>
                <a:cs typeface="Arial"/>
              </a:rPr>
              <a:t>Baseado nestas premissas, este projeto será implantado na prática com atualizações utilizando o Microcontrolador ESP-01,  adicionado um sensor de temperatura da água em um display </a:t>
            </a:r>
            <a:r>
              <a:rPr lang="pt-BR" b="1" dirty="0" err="1">
                <a:solidFill>
                  <a:schemeClr val="accent2"/>
                </a:solidFill>
                <a:latin typeface="Arial"/>
                <a:cs typeface="Arial"/>
              </a:rPr>
              <a:t>Oled</a:t>
            </a:r>
            <a:r>
              <a:rPr lang="pt-BR" b="1" dirty="0">
                <a:solidFill>
                  <a:schemeClr val="accent2"/>
                </a:solidFill>
                <a:latin typeface="Arial"/>
                <a:cs typeface="Arial"/>
              </a:rPr>
              <a:t>.</a:t>
            </a:r>
          </a:p>
          <a:p>
            <a:pPr>
              <a:buFont typeface="Arial" panose="05000000000000000000" pitchFamily="2" charset="2"/>
              <a:buChar char="•"/>
            </a:pPr>
            <a:endParaRPr lang="pt-BR" b="1" dirty="0">
              <a:solidFill>
                <a:schemeClr val="accent2"/>
              </a:solidFill>
              <a:latin typeface="Arial"/>
              <a:cs typeface="Arial"/>
            </a:endParaRPr>
          </a:p>
        </p:txBody>
      </p:sp>
      <p:pic>
        <p:nvPicPr>
          <p:cNvPr id="5" name="Imagem 4" descr="Uma imagem contendo objeto, kit de primeiros socorros, clip-art&#10;&#10;Descrição gerada automaticamente">
            <a:extLst>
              <a:ext uri="{FF2B5EF4-FFF2-40B4-BE49-F238E27FC236}">
                <a16:creationId xmlns:a16="http://schemas.microsoft.com/office/drawing/2014/main" id="{7E2D1FBF-E4E2-4955-B68F-D0A9E9917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397" y="117475"/>
            <a:ext cx="934603" cy="635968"/>
          </a:xfrm>
          <a:prstGeom prst="rect">
            <a:avLst/>
          </a:prstGeom>
        </p:spPr>
      </p:pic>
      <p:pic>
        <p:nvPicPr>
          <p:cNvPr id="1026" name="Picture 2" descr="Resultado de imagem para esp 01">
            <a:extLst>
              <a:ext uri="{FF2B5EF4-FFF2-40B4-BE49-F238E27FC236}">
                <a16:creationId xmlns:a16="http://schemas.microsoft.com/office/drawing/2014/main" id="{5BA372AC-7D61-4190-9172-5EF824E3B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40" y="4086692"/>
            <a:ext cx="2418813" cy="241881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 descr="Uma imagem contendo interior, mesa, chão, parede&#10;&#10;Descrição gerada automaticamente">
            <a:extLst>
              <a:ext uri="{FF2B5EF4-FFF2-40B4-BE49-F238E27FC236}">
                <a16:creationId xmlns:a16="http://schemas.microsoft.com/office/drawing/2014/main" id="{519F2696-E576-40B2-94F1-FC9A30E010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620" y="4030758"/>
            <a:ext cx="1836255" cy="24483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87371462"/>
      </p:ext>
    </p:extLst>
  </p:cSld>
  <p:clrMapOvr>
    <a:masterClrMapping/>
  </p:clrMapOvr>
  <p:transition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3">
            <a:extLst>
              <a:ext uri="{FF2B5EF4-FFF2-40B4-BE49-F238E27FC236}">
                <a16:creationId xmlns:a16="http://schemas.microsoft.com/office/drawing/2014/main" id="{2859E360-1849-4CCF-86DA-AC974FFAFF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78061" y="188913"/>
            <a:ext cx="1055887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 anchor="t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b="1" dirty="0">
                <a:solidFill>
                  <a:schemeClr val="accent2"/>
                </a:solidFill>
                <a:latin typeface="Tahoma"/>
                <a:ea typeface="Tahoma"/>
                <a:cs typeface="Tahoma"/>
              </a:rPr>
              <a:t>Referências:</a:t>
            </a:r>
            <a:endParaRPr lang="pt-BR" dirty="0">
              <a:solidFill>
                <a:schemeClr val="accent2"/>
              </a:solidFill>
            </a:endParaRPr>
          </a:p>
        </p:txBody>
      </p:sp>
      <p:pic>
        <p:nvPicPr>
          <p:cNvPr id="2" name="Picture 3" descr="Uerj Cor Gif">
            <a:extLst>
              <a:ext uri="{FF2B5EF4-FFF2-40B4-BE49-F238E27FC236}">
                <a16:creationId xmlns:a16="http://schemas.microsoft.com/office/drawing/2014/main" id="{D9A6AFC2-5FF3-41BF-91CC-D26CE1419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" y="2456"/>
            <a:ext cx="789030" cy="724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aixaDeTexto 2">
            <a:extLst>
              <a:ext uri="{FF2B5EF4-FFF2-40B4-BE49-F238E27FC236}">
                <a16:creationId xmlns:a16="http://schemas.microsoft.com/office/drawing/2014/main" id="{2B3A51AA-D0DC-473E-B599-AD37D6244C25}"/>
              </a:ext>
            </a:extLst>
          </p:cNvPr>
          <p:cNvSpPr txBox="1"/>
          <p:nvPr/>
        </p:nvSpPr>
        <p:spPr>
          <a:xfrm>
            <a:off x="0" y="785862"/>
            <a:ext cx="9658882" cy="5863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pt-BR" sz="1500" b="1" dirty="0">
                <a:solidFill>
                  <a:schemeClr val="accent2"/>
                </a:solidFill>
              </a:rPr>
              <a:t>CAPUANO, Francisco G.; IDOETA, Ivan </a:t>
            </a:r>
            <a:r>
              <a:rPr lang="pt-BR" sz="1500" b="1" dirty="0" err="1">
                <a:solidFill>
                  <a:schemeClr val="accent2"/>
                </a:solidFill>
              </a:rPr>
              <a:t>Valeije</a:t>
            </a:r>
            <a:r>
              <a:rPr lang="pt-BR" sz="1500" b="1" dirty="0">
                <a:solidFill>
                  <a:schemeClr val="accent2"/>
                </a:solidFill>
              </a:rPr>
              <a:t>. Elementos de Eletrônica Digital. 40ª ed. São Paulo: Érica. 544 p.</a:t>
            </a:r>
          </a:p>
          <a:p>
            <a:endParaRPr lang="pt-BR" sz="1500" b="1" dirty="0">
              <a:solidFill>
                <a:schemeClr val="accent2"/>
              </a:solidFill>
            </a:endParaRPr>
          </a:p>
          <a:p>
            <a:r>
              <a:rPr lang="pt-BR" sz="1500" b="1" dirty="0">
                <a:solidFill>
                  <a:schemeClr val="accent2"/>
                </a:solidFill>
              </a:rPr>
              <a:t>DIAS, Renata. Internet das Coisas sem mistérios. Uma nova inteligência para os negócios. São Paulo: </a:t>
            </a:r>
            <a:r>
              <a:rPr lang="pt-BR" sz="1500" b="1" dirty="0" err="1">
                <a:solidFill>
                  <a:schemeClr val="accent2"/>
                </a:solidFill>
              </a:rPr>
              <a:t>Netpress</a:t>
            </a:r>
            <a:r>
              <a:rPr lang="pt-BR" sz="1500" b="1" dirty="0">
                <a:solidFill>
                  <a:schemeClr val="accent2"/>
                </a:solidFill>
              </a:rPr>
              <a:t> Books, 2016.</a:t>
            </a:r>
          </a:p>
          <a:p>
            <a:r>
              <a:rPr lang="pt-BR" sz="1500" b="1" dirty="0">
                <a:solidFill>
                  <a:schemeClr val="accent2"/>
                </a:solidFill>
              </a:rPr>
              <a:t> </a:t>
            </a:r>
          </a:p>
          <a:p>
            <a:r>
              <a:rPr lang="pt-BR" sz="1500" b="1" dirty="0" err="1">
                <a:solidFill>
                  <a:schemeClr val="accent2"/>
                </a:solidFill>
              </a:rPr>
              <a:t>Egli</a:t>
            </a:r>
            <a:r>
              <a:rPr lang="pt-BR" sz="1500" b="1" dirty="0">
                <a:solidFill>
                  <a:schemeClr val="accent2"/>
                </a:solidFill>
              </a:rPr>
              <a:t>, R Peter. “m2m </a:t>
            </a:r>
            <a:r>
              <a:rPr lang="pt-BR" sz="1500" b="1" dirty="0" err="1">
                <a:solidFill>
                  <a:schemeClr val="accent2"/>
                </a:solidFill>
              </a:rPr>
              <a:t>Embeded</a:t>
            </a:r>
            <a:r>
              <a:rPr lang="pt-BR" sz="1500" b="1" dirty="0">
                <a:solidFill>
                  <a:schemeClr val="accent2"/>
                </a:solidFill>
              </a:rPr>
              <a:t> </a:t>
            </a:r>
            <a:r>
              <a:rPr lang="pt-BR" sz="1500" b="1" dirty="0" err="1">
                <a:solidFill>
                  <a:schemeClr val="accent2"/>
                </a:solidFill>
              </a:rPr>
              <a:t>Sytems</a:t>
            </a:r>
            <a:r>
              <a:rPr lang="pt-BR" sz="1500" b="1" dirty="0">
                <a:solidFill>
                  <a:schemeClr val="accent2"/>
                </a:solidFill>
              </a:rPr>
              <a:t> </a:t>
            </a:r>
            <a:r>
              <a:rPr lang="pt-BR" sz="1500" b="1" dirty="0" err="1">
                <a:solidFill>
                  <a:schemeClr val="accent2"/>
                </a:solidFill>
              </a:rPr>
              <a:t>Approuch</a:t>
            </a:r>
            <a:r>
              <a:rPr lang="pt-BR" sz="1500" b="1" dirty="0">
                <a:solidFill>
                  <a:schemeClr val="accent2"/>
                </a:solidFill>
              </a:rPr>
              <a:t>", 2015.</a:t>
            </a:r>
          </a:p>
          <a:p>
            <a:endParaRPr lang="pt-BR" sz="1500" b="1" dirty="0">
              <a:solidFill>
                <a:schemeClr val="accent2"/>
              </a:solidFill>
            </a:endParaRPr>
          </a:p>
          <a:p>
            <a:r>
              <a:rPr lang="pt-BR" sz="1500" b="1" dirty="0" err="1">
                <a:solidFill>
                  <a:schemeClr val="accent2"/>
                </a:solidFill>
              </a:rPr>
              <a:t>Teleco</a:t>
            </a:r>
            <a:r>
              <a:rPr lang="pt-BR" sz="1500" b="1" dirty="0">
                <a:solidFill>
                  <a:schemeClr val="accent2"/>
                </a:solidFill>
              </a:rPr>
              <a:t>, " Sistemas embarcados </a:t>
            </a:r>
            <a:r>
              <a:rPr lang="pt-BR" sz="1500" b="1" dirty="0" err="1">
                <a:solidFill>
                  <a:schemeClr val="accent2"/>
                </a:solidFill>
              </a:rPr>
              <a:t>sensoriados</a:t>
            </a:r>
            <a:r>
              <a:rPr lang="pt-BR" sz="1500" b="1" dirty="0">
                <a:solidFill>
                  <a:schemeClr val="accent2"/>
                </a:solidFill>
              </a:rPr>
              <a:t>).</a:t>
            </a:r>
          </a:p>
          <a:p>
            <a:r>
              <a:rPr lang="pt-BR" sz="1500" b="1" dirty="0">
                <a:solidFill>
                  <a:schemeClr val="accent2"/>
                </a:solidFill>
              </a:rPr>
              <a:t>Conrad, D. " </a:t>
            </a:r>
            <a:r>
              <a:rPr lang="pt-BR" sz="1500" b="1" dirty="0" err="1">
                <a:solidFill>
                  <a:schemeClr val="accent2"/>
                </a:solidFill>
              </a:rPr>
              <a:t>How</a:t>
            </a:r>
            <a:r>
              <a:rPr lang="pt-BR" sz="1500" b="1" dirty="0">
                <a:solidFill>
                  <a:schemeClr val="accent2"/>
                </a:solidFill>
              </a:rPr>
              <a:t> new </a:t>
            </a:r>
            <a:r>
              <a:rPr lang="pt-BR" sz="1500" b="1" dirty="0" err="1">
                <a:solidFill>
                  <a:schemeClr val="accent2"/>
                </a:solidFill>
              </a:rPr>
              <a:t>long</a:t>
            </a:r>
            <a:r>
              <a:rPr lang="pt-BR" sz="1500" b="1" dirty="0">
                <a:solidFill>
                  <a:schemeClr val="accent2"/>
                </a:solidFill>
              </a:rPr>
              <a:t> range </a:t>
            </a:r>
            <a:r>
              <a:rPr lang="pt-BR" sz="1500" b="1" dirty="0" err="1">
                <a:solidFill>
                  <a:schemeClr val="accent2"/>
                </a:solidFill>
              </a:rPr>
              <a:t>radios</a:t>
            </a:r>
            <a:r>
              <a:rPr lang="pt-BR" sz="1500" b="1" dirty="0">
                <a:solidFill>
                  <a:schemeClr val="accent2"/>
                </a:solidFill>
              </a:rPr>
              <a:t> </a:t>
            </a:r>
            <a:r>
              <a:rPr lang="pt-BR" sz="1500" b="1" dirty="0" err="1">
                <a:solidFill>
                  <a:schemeClr val="accent2"/>
                </a:solidFill>
              </a:rPr>
              <a:t>will</a:t>
            </a:r>
            <a:r>
              <a:rPr lang="pt-BR" sz="1500" b="1" dirty="0">
                <a:solidFill>
                  <a:schemeClr val="accent2"/>
                </a:solidFill>
              </a:rPr>
              <a:t> </a:t>
            </a:r>
            <a:r>
              <a:rPr lang="pt-BR" sz="1500" b="1" dirty="0" err="1">
                <a:solidFill>
                  <a:schemeClr val="accent2"/>
                </a:solidFill>
              </a:rPr>
              <a:t>change</a:t>
            </a:r>
            <a:r>
              <a:rPr lang="pt-BR" sz="1500" b="1" dirty="0">
                <a:solidFill>
                  <a:schemeClr val="accent2"/>
                </a:solidFill>
              </a:rPr>
              <a:t> </a:t>
            </a:r>
            <a:r>
              <a:rPr lang="pt-BR" sz="1500" b="1" dirty="0" err="1">
                <a:solidFill>
                  <a:schemeClr val="accent2"/>
                </a:solidFill>
              </a:rPr>
              <a:t>Embeded</a:t>
            </a:r>
            <a:r>
              <a:rPr lang="pt-BR" sz="1500" b="1" dirty="0">
                <a:solidFill>
                  <a:schemeClr val="accent2"/>
                </a:solidFill>
              </a:rPr>
              <a:t> Systems", Outubro de 2015.</a:t>
            </a:r>
          </a:p>
          <a:p>
            <a:endParaRPr lang="pt-BR" sz="1500" b="1" dirty="0">
              <a:solidFill>
                <a:schemeClr val="accent2"/>
              </a:solidFill>
            </a:endParaRPr>
          </a:p>
          <a:p>
            <a:r>
              <a:rPr lang="pt-BR" sz="1500" b="1" dirty="0">
                <a:solidFill>
                  <a:schemeClr val="accent2"/>
                </a:solidFill>
              </a:rPr>
              <a:t>TOCCI, Ronald J.; WIDMER, </a:t>
            </a:r>
            <a:r>
              <a:rPr lang="pt-BR" sz="1500" b="1" dirty="0" err="1">
                <a:solidFill>
                  <a:schemeClr val="accent2"/>
                </a:solidFill>
              </a:rPr>
              <a:t>Neal</a:t>
            </a:r>
            <a:r>
              <a:rPr lang="pt-BR" sz="1500" b="1" dirty="0">
                <a:solidFill>
                  <a:schemeClr val="accent2"/>
                </a:solidFill>
              </a:rPr>
              <a:t> S.; MOSS, Gregory </a:t>
            </a:r>
            <a:r>
              <a:rPr lang="pt-BR" sz="1500" b="1" dirty="0" err="1">
                <a:solidFill>
                  <a:schemeClr val="accent2"/>
                </a:solidFill>
              </a:rPr>
              <a:t>L..Sistemas</a:t>
            </a:r>
            <a:r>
              <a:rPr lang="pt-BR" sz="1500" b="1" dirty="0">
                <a:solidFill>
                  <a:schemeClr val="accent2"/>
                </a:solidFill>
              </a:rPr>
              <a:t> Digitais: Princípios e Aplicações. 10ª ed. São Paulo: Pearson, 2007. 830 p.</a:t>
            </a:r>
          </a:p>
          <a:p>
            <a:r>
              <a:rPr lang="pt-BR" sz="1500" b="1" dirty="0">
                <a:solidFill>
                  <a:schemeClr val="accent2"/>
                </a:solidFill>
              </a:rPr>
              <a:t> </a:t>
            </a:r>
          </a:p>
          <a:p>
            <a:endParaRPr lang="pt-BR" sz="1500" b="1" dirty="0">
              <a:solidFill>
                <a:schemeClr val="accent2"/>
              </a:solidFill>
            </a:endParaRPr>
          </a:p>
          <a:p>
            <a:r>
              <a:rPr lang="pt-BR" sz="1500" b="1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https://cdn.sparkfun.com/datasheets/Sensors/Proximity/HCSR04.pdf</a:t>
            </a:r>
            <a:endParaRPr lang="pt-BR" sz="1500" b="1" dirty="0">
              <a:solidFill>
                <a:schemeClr val="accent2"/>
              </a:solidFill>
            </a:endParaRPr>
          </a:p>
          <a:p>
            <a:endParaRPr lang="pt-BR" sz="1500" b="1" dirty="0">
              <a:solidFill>
                <a:schemeClr val="accent2"/>
              </a:solidFill>
            </a:endParaRPr>
          </a:p>
          <a:p>
            <a:r>
              <a:rPr lang="pt-BR" sz="1500" b="1" dirty="0">
                <a:solidFill>
                  <a:schemeClr val="accent2"/>
                </a:solidFill>
              </a:rPr>
              <a:t>https://www.matabaro.co.uk/arduino-projects/</a:t>
            </a:r>
          </a:p>
          <a:p>
            <a:endParaRPr lang="pt-BR" sz="1500" b="1" dirty="0">
              <a:solidFill>
                <a:schemeClr val="accent2"/>
              </a:solidFill>
            </a:endParaRPr>
          </a:p>
          <a:p>
            <a:r>
              <a:rPr lang="pt-BR" sz="1500" b="1" dirty="0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https://www.arduinoecia.com.br/modulo-rele-4-canais-e-controle-remoto/</a:t>
            </a:r>
            <a:endParaRPr lang="pt-BR" sz="1500" b="1" dirty="0">
              <a:solidFill>
                <a:schemeClr val="accent2"/>
              </a:solidFill>
            </a:endParaRPr>
          </a:p>
          <a:p>
            <a:endParaRPr lang="pt-BR" sz="1500" b="1" dirty="0">
              <a:solidFill>
                <a:schemeClr val="accent2"/>
              </a:solidFill>
            </a:endParaRPr>
          </a:p>
          <a:p>
            <a:r>
              <a:rPr lang="pt-BR" sz="1500" b="1" dirty="0">
                <a:solidFill>
                  <a:schemeClr val="accent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https://create.arduino.cc/projecthub</a:t>
            </a:r>
            <a:endParaRPr lang="pt-BR" sz="1500" b="1" dirty="0">
              <a:solidFill>
                <a:schemeClr val="accent2"/>
              </a:solidFill>
            </a:endParaRPr>
          </a:p>
          <a:p>
            <a:endParaRPr lang="pt-BR" sz="1500" b="1" dirty="0">
              <a:solidFill>
                <a:schemeClr val="accent2"/>
              </a:solidFill>
            </a:endParaRPr>
          </a:p>
          <a:p>
            <a:r>
              <a:rPr lang="pt-BR" sz="1500" b="1" dirty="0">
                <a:solidFill>
                  <a:schemeClr val="accent2"/>
                </a:solidFill>
              </a:rPr>
              <a:t>https://create.arduino.cc/projecthub/Little_french_kev/face-tracking-camera-afbef5?ref=platform&amp;ref_id=424_trending___&amp;offset=2</a:t>
            </a:r>
          </a:p>
        </p:txBody>
      </p:sp>
      <p:pic>
        <p:nvPicPr>
          <p:cNvPr id="5" name="Imagem 4" descr="Uma imagem contendo objeto, kit de primeiros socorros, clip-art&#10;&#10;Descrição gerada automaticamente">
            <a:extLst>
              <a:ext uri="{FF2B5EF4-FFF2-40B4-BE49-F238E27FC236}">
                <a16:creationId xmlns:a16="http://schemas.microsoft.com/office/drawing/2014/main" id="{A4528C7F-4705-4BA6-B508-71F62410C6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397" y="117475"/>
            <a:ext cx="934603" cy="63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82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3">
            <a:extLst>
              <a:ext uri="{FF2B5EF4-FFF2-40B4-BE49-F238E27FC236}">
                <a16:creationId xmlns:a16="http://schemas.microsoft.com/office/drawing/2014/main" id="{2859E360-1849-4CCF-86DA-AC974FFAFF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78061" y="188913"/>
            <a:ext cx="1055887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 anchor="t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b="1" dirty="0">
                <a:solidFill>
                  <a:schemeClr val="accent2"/>
                </a:solidFill>
                <a:latin typeface="Tahoma"/>
                <a:ea typeface="Tahoma"/>
                <a:cs typeface="Tahoma"/>
              </a:rPr>
              <a:t>Perguntas</a:t>
            </a:r>
            <a:endParaRPr lang="pt-BR" dirty="0">
              <a:solidFill>
                <a:schemeClr val="accent2"/>
              </a:solidFill>
            </a:endParaRPr>
          </a:p>
        </p:txBody>
      </p:sp>
      <p:pic>
        <p:nvPicPr>
          <p:cNvPr id="2" name="Picture 3" descr="Uerj Cor Gif">
            <a:extLst>
              <a:ext uri="{FF2B5EF4-FFF2-40B4-BE49-F238E27FC236}">
                <a16:creationId xmlns:a16="http://schemas.microsoft.com/office/drawing/2014/main" id="{D9A6AFC2-5FF3-41BF-91CC-D26CE1419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" y="2456"/>
            <a:ext cx="789030" cy="724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aixaDeTexto 2">
            <a:extLst>
              <a:ext uri="{FF2B5EF4-FFF2-40B4-BE49-F238E27FC236}">
                <a16:creationId xmlns:a16="http://schemas.microsoft.com/office/drawing/2014/main" id="{2B3A51AA-D0DC-473E-B599-AD37D6244C25}"/>
              </a:ext>
            </a:extLst>
          </p:cNvPr>
          <p:cNvSpPr txBox="1"/>
          <p:nvPr/>
        </p:nvSpPr>
        <p:spPr>
          <a:xfrm>
            <a:off x="3548" y="966381"/>
            <a:ext cx="965888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pt-BR" dirty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E9BF7CAA-0FED-4051-8812-295360294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2670" y="2348850"/>
            <a:ext cx="4161660" cy="2765502"/>
          </a:xfrm>
          <a:prstGeom prst="rect">
            <a:avLst/>
          </a:prstGeom>
        </p:spPr>
      </p:pic>
      <p:pic>
        <p:nvPicPr>
          <p:cNvPr id="6" name="Imagem 5" descr="Uma imagem contendo objeto, kit de primeiros socorros, clip-art&#10;&#10;Descrição gerada automaticamente">
            <a:extLst>
              <a:ext uri="{FF2B5EF4-FFF2-40B4-BE49-F238E27FC236}">
                <a16:creationId xmlns:a16="http://schemas.microsoft.com/office/drawing/2014/main" id="{1A270CBC-CCF3-48B8-B475-FAA4A7A33C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397" y="117475"/>
            <a:ext cx="934603" cy="63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809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3">
            <a:extLst>
              <a:ext uri="{FF2B5EF4-FFF2-40B4-BE49-F238E27FC236}">
                <a16:creationId xmlns:a16="http://schemas.microsoft.com/office/drawing/2014/main" id="{2859E360-1849-4CCF-86DA-AC974FFAFF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6830" y="188913"/>
            <a:ext cx="17508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b="1" dirty="0">
                <a:solidFill>
                  <a:schemeClr val="accent2"/>
                </a:solidFill>
                <a:latin typeface="Tahoma"/>
                <a:ea typeface="Tahoma"/>
                <a:cs typeface="Tahoma"/>
              </a:rPr>
              <a:t>Ementa</a:t>
            </a:r>
          </a:p>
        </p:txBody>
      </p:sp>
      <p:sp>
        <p:nvSpPr>
          <p:cNvPr id="5123" name="Text Box 4">
            <a:extLst>
              <a:ext uri="{FF2B5EF4-FFF2-40B4-BE49-F238E27FC236}">
                <a16:creationId xmlns:a16="http://schemas.microsoft.com/office/drawing/2014/main" id="{150BCB36-0803-4E58-B9F1-40BAA070A6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810" y="991603"/>
            <a:ext cx="9330775" cy="5872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buClr>
                <a:srgbClr val="161645"/>
              </a:buClr>
              <a:buFont typeface="Arial"/>
              <a:buChar char="•"/>
            </a:pPr>
            <a:r>
              <a:rPr lang="pt-BR" sz="2000" b="1" dirty="0">
                <a:solidFill>
                  <a:schemeClr val="accent2"/>
                </a:solidFill>
                <a:latin typeface="Arial"/>
                <a:cs typeface="Arial"/>
              </a:rPr>
              <a:t>Introdução   </a:t>
            </a:r>
            <a:endParaRPr lang="pt-BR" b="1" dirty="0">
              <a:solidFill>
                <a:schemeClr val="accent2"/>
              </a:solidFill>
              <a:cs typeface="Arial"/>
            </a:endParaRPr>
          </a:p>
          <a:p>
            <a:pPr algn="just">
              <a:buClr>
                <a:srgbClr val="161645"/>
              </a:buClr>
              <a:buFont typeface="Arial"/>
              <a:buChar char="•"/>
            </a:pPr>
            <a:endParaRPr lang="pt-BR" sz="2000" b="1" dirty="0">
              <a:solidFill>
                <a:schemeClr val="accent2"/>
              </a:solidFill>
              <a:latin typeface="Arial"/>
              <a:cs typeface="Arial"/>
            </a:endParaRPr>
          </a:p>
          <a:p>
            <a:pPr algn="just">
              <a:buClr>
                <a:srgbClr val="161645"/>
              </a:buClr>
              <a:buFont typeface="Arial"/>
              <a:buChar char="•"/>
            </a:pPr>
            <a:r>
              <a:rPr lang="pt-BR" sz="2000" b="1" dirty="0">
                <a:solidFill>
                  <a:schemeClr val="accent2"/>
                </a:solidFill>
                <a:latin typeface="Arial"/>
                <a:cs typeface="Arial"/>
              </a:rPr>
              <a:t>Motivação</a:t>
            </a:r>
          </a:p>
          <a:p>
            <a:pPr algn="just">
              <a:buClr>
                <a:srgbClr val="161645"/>
              </a:buClr>
              <a:buFont typeface="Arial"/>
              <a:buChar char="•"/>
            </a:pPr>
            <a:endParaRPr lang="pt-BR" sz="2000" b="1" dirty="0">
              <a:solidFill>
                <a:schemeClr val="accent2"/>
              </a:solidFill>
              <a:latin typeface="Arial"/>
              <a:cs typeface="Arial"/>
            </a:endParaRPr>
          </a:p>
          <a:p>
            <a:pPr algn="just">
              <a:buClr>
                <a:srgbClr val="161645"/>
              </a:buClr>
              <a:buFont typeface="Arial"/>
              <a:buChar char="•"/>
            </a:pPr>
            <a:r>
              <a:rPr lang="pt-BR" sz="2000" b="1" dirty="0">
                <a:solidFill>
                  <a:schemeClr val="accent2"/>
                </a:solidFill>
                <a:latin typeface="Arial"/>
                <a:cs typeface="Arial"/>
              </a:rPr>
              <a:t>Maquina de estados</a:t>
            </a:r>
          </a:p>
          <a:p>
            <a:pPr algn="just">
              <a:buClr>
                <a:srgbClr val="161645"/>
              </a:buClr>
              <a:buFont typeface="Arial"/>
              <a:buChar char="•"/>
            </a:pPr>
            <a:endParaRPr lang="pt-BR" sz="2000" b="1" dirty="0">
              <a:solidFill>
                <a:schemeClr val="accent2"/>
              </a:solidFill>
              <a:latin typeface="Arial"/>
              <a:cs typeface="Arial"/>
            </a:endParaRPr>
          </a:p>
          <a:p>
            <a:pPr algn="just">
              <a:buClr>
                <a:srgbClr val="161645"/>
              </a:buClr>
              <a:buFont typeface="Arial"/>
              <a:buChar char="•"/>
            </a:pPr>
            <a:r>
              <a:rPr lang="pt-BR" sz="2000" b="1" dirty="0">
                <a:solidFill>
                  <a:schemeClr val="accent2"/>
                </a:solidFill>
                <a:latin typeface="Arial"/>
                <a:cs typeface="Arial"/>
              </a:rPr>
              <a:t>Projeto </a:t>
            </a:r>
          </a:p>
          <a:p>
            <a:pPr algn="just">
              <a:buClr>
                <a:srgbClr val="161645"/>
              </a:buClr>
              <a:buFont typeface="Arial"/>
              <a:buChar char="•"/>
            </a:pPr>
            <a:endParaRPr lang="pt-BR" sz="2000" b="1" dirty="0">
              <a:solidFill>
                <a:schemeClr val="accent2"/>
              </a:solidFill>
              <a:latin typeface="Arial"/>
              <a:cs typeface="Arial"/>
            </a:endParaRPr>
          </a:p>
          <a:p>
            <a:pPr algn="just">
              <a:buClr>
                <a:srgbClr val="161645"/>
              </a:buClr>
              <a:buFont typeface="Arial"/>
              <a:buChar char="•"/>
            </a:pPr>
            <a:r>
              <a:rPr lang="pt-BR" sz="2000" b="1" dirty="0">
                <a:solidFill>
                  <a:schemeClr val="accent2"/>
                </a:solidFill>
                <a:latin typeface="Arial"/>
                <a:cs typeface="Arial"/>
              </a:rPr>
              <a:t>Hardware</a:t>
            </a:r>
          </a:p>
          <a:p>
            <a:pPr algn="just">
              <a:buClr>
                <a:srgbClr val="161645"/>
              </a:buClr>
              <a:buFont typeface="Arial"/>
              <a:buChar char="•"/>
            </a:pPr>
            <a:endParaRPr lang="pt-BR" sz="2000" b="1" dirty="0">
              <a:solidFill>
                <a:schemeClr val="accent2"/>
              </a:solidFill>
              <a:latin typeface="Arial"/>
              <a:cs typeface="Arial"/>
            </a:endParaRPr>
          </a:p>
          <a:p>
            <a:pPr algn="just">
              <a:buClr>
                <a:srgbClr val="161645"/>
              </a:buClr>
              <a:buFont typeface="Arial,Sans-Serif"/>
              <a:buChar char="•"/>
            </a:pPr>
            <a:r>
              <a:rPr lang="pt-BR" sz="2000" b="1" dirty="0" err="1">
                <a:solidFill>
                  <a:schemeClr val="accent2"/>
                </a:solidFill>
                <a:latin typeface="Arial"/>
                <a:cs typeface="Arial"/>
              </a:rPr>
              <a:t>Shield`s</a:t>
            </a:r>
            <a:endParaRPr lang="pt-BR" sz="2000" b="1" dirty="0">
              <a:solidFill>
                <a:schemeClr val="accent2"/>
              </a:solidFill>
              <a:latin typeface="Arial"/>
              <a:cs typeface="Arial"/>
            </a:endParaRPr>
          </a:p>
          <a:p>
            <a:pPr marL="0" indent="0" algn="just">
              <a:buClr>
                <a:srgbClr val="161645"/>
              </a:buClr>
              <a:buNone/>
            </a:pPr>
            <a:endParaRPr lang="pt-BR" sz="2000" b="1" dirty="0">
              <a:solidFill>
                <a:schemeClr val="accent2"/>
              </a:solidFill>
              <a:latin typeface="Arial"/>
              <a:cs typeface="Arial"/>
            </a:endParaRPr>
          </a:p>
          <a:p>
            <a:pPr algn="just">
              <a:buClr>
                <a:srgbClr val="161645"/>
              </a:buClr>
              <a:buFont typeface="Arial,Sans-Serif"/>
              <a:buChar char="•"/>
            </a:pPr>
            <a:r>
              <a:rPr lang="pt-BR" sz="2000" b="1" dirty="0">
                <a:solidFill>
                  <a:schemeClr val="accent2"/>
                </a:solidFill>
                <a:latin typeface="Arial"/>
                <a:cs typeface="Arial"/>
              </a:rPr>
              <a:t>Software</a:t>
            </a:r>
            <a:endParaRPr lang="pt-BR" dirty="0">
              <a:solidFill>
                <a:schemeClr val="accent2"/>
              </a:solidFill>
            </a:endParaRPr>
          </a:p>
          <a:p>
            <a:pPr algn="just">
              <a:buClr>
                <a:srgbClr val="161645"/>
              </a:buClr>
              <a:buFont typeface="Arial"/>
              <a:buChar char="•"/>
            </a:pPr>
            <a:endParaRPr lang="pt-BR" sz="2000" b="1" dirty="0">
              <a:solidFill>
                <a:schemeClr val="accent2"/>
              </a:solidFill>
              <a:latin typeface="Arial"/>
              <a:cs typeface="Arial"/>
            </a:endParaRPr>
          </a:p>
          <a:p>
            <a:pPr algn="just">
              <a:buClr>
                <a:srgbClr val="161645"/>
              </a:buClr>
              <a:buFont typeface="Arial"/>
              <a:buChar char="•"/>
            </a:pPr>
            <a:r>
              <a:rPr lang="pt-BR" sz="2000" b="1" dirty="0">
                <a:solidFill>
                  <a:schemeClr val="accent2"/>
                </a:solidFill>
                <a:latin typeface="Arial"/>
                <a:cs typeface="Arial"/>
              </a:rPr>
              <a:t>Conclusão</a:t>
            </a:r>
            <a:endParaRPr lang="pt-BR" sz="2000" b="1" dirty="0">
              <a:solidFill>
                <a:schemeClr val="accent2"/>
              </a:solidFill>
              <a:cs typeface="Arial"/>
            </a:endParaRPr>
          </a:p>
          <a:p>
            <a:pPr lvl="3" algn="just" eaLnBrk="1" hangingPunct="1">
              <a:lnSpc>
                <a:spcPct val="120000"/>
              </a:lnSpc>
              <a:spcBef>
                <a:spcPct val="0"/>
              </a:spcBef>
              <a:buClr>
                <a:srgbClr val="161645"/>
              </a:buClr>
              <a:buNone/>
            </a:pPr>
            <a:endParaRPr lang="pt-BR" altLang="pt-BR" sz="1800" b="1" dirty="0">
              <a:solidFill>
                <a:schemeClr val="accent2"/>
              </a:solidFill>
              <a:cs typeface="Arial"/>
            </a:endParaRPr>
          </a:p>
        </p:txBody>
      </p:sp>
      <p:pic>
        <p:nvPicPr>
          <p:cNvPr id="2" name="Picture 3" descr="Uerj Cor Gif">
            <a:extLst>
              <a:ext uri="{FF2B5EF4-FFF2-40B4-BE49-F238E27FC236}">
                <a16:creationId xmlns:a16="http://schemas.microsoft.com/office/drawing/2014/main" id="{D9A6AFC2-5FF3-41BF-91CC-D26CE1419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" y="2456"/>
            <a:ext cx="789030" cy="724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m 6" descr="Uma imagem contendo objeto, kit de primeiros socorros, clip-art&#10;&#10;Descrição gerada automaticamente">
            <a:extLst>
              <a:ext uri="{FF2B5EF4-FFF2-40B4-BE49-F238E27FC236}">
                <a16:creationId xmlns:a16="http://schemas.microsoft.com/office/drawing/2014/main" id="{EF88ED16-8FE1-492C-99A4-24E344AAD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397" y="117475"/>
            <a:ext cx="934603" cy="63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07428"/>
      </p:ext>
    </p:extLst>
  </p:cSld>
  <p:clrMapOvr>
    <a:masterClrMapping/>
  </p:clrMapOvr>
  <p:transition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3">
            <a:extLst>
              <a:ext uri="{FF2B5EF4-FFF2-40B4-BE49-F238E27FC236}">
                <a16:creationId xmlns:a16="http://schemas.microsoft.com/office/drawing/2014/main" id="{2859E360-1849-4CCF-86DA-AC974FFAFF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0545" y="188913"/>
            <a:ext cx="248337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b="1" dirty="0">
                <a:solidFill>
                  <a:schemeClr val="accent2"/>
                </a:solidFill>
                <a:latin typeface="Tahoma"/>
                <a:ea typeface="Tahoma"/>
                <a:cs typeface="Tahoma"/>
              </a:rPr>
              <a:t>Introdução</a:t>
            </a:r>
          </a:p>
        </p:txBody>
      </p:sp>
      <p:sp>
        <p:nvSpPr>
          <p:cNvPr id="5123" name="Text Box 4">
            <a:extLst>
              <a:ext uri="{FF2B5EF4-FFF2-40B4-BE49-F238E27FC236}">
                <a16:creationId xmlns:a16="http://schemas.microsoft.com/office/drawing/2014/main" id="{150BCB36-0803-4E58-B9F1-40BAA070A6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5" y="1655404"/>
            <a:ext cx="10279017" cy="4518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buClr>
                <a:srgbClr val="161645"/>
              </a:buClr>
              <a:buFont typeface="Arial"/>
              <a:buChar char="•"/>
            </a:pPr>
            <a:r>
              <a:rPr lang="pt-BR" sz="2000" b="1" dirty="0">
                <a:solidFill>
                  <a:schemeClr val="accent2"/>
                </a:solidFill>
                <a:latin typeface="Arial"/>
                <a:cs typeface="Arial"/>
              </a:rPr>
              <a:t>Sistemas embarcados são sistemas computacionais completos e independentes;</a:t>
            </a:r>
          </a:p>
          <a:p>
            <a:pPr algn="just">
              <a:buClr>
                <a:srgbClr val="161645"/>
              </a:buClr>
              <a:buFont typeface="Arial"/>
              <a:buChar char="•"/>
            </a:pPr>
            <a:endParaRPr lang="pt-BR" sz="2000" b="1" dirty="0">
              <a:solidFill>
                <a:schemeClr val="accent2"/>
              </a:solidFill>
              <a:latin typeface="Arial"/>
              <a:cs typeface="Arial"/>
            </a:endParaRPr>
          </a:p>
          <a:p>
            <a:pPr algn="just">
              <a:buClr>
                <a:srgbClr val="161645"/>
              </a:buClr>
              <a:buFont typeface="Arial"/>
              <a:buChar char="•"/>
            </a:pPr>
            <a:r>
              <a:rPr lang="pt-BR" sz="2000" b="1" dirty="0">
                <a:solidFill>
                  <a:schemeClr val="accent2"/>
                </a:solidFill>
                <a:latin typeface="Arial"/>
                <a:cs typeface="Arial"/>
              </a:rPr>
              <a:t> São encarregados de executar apenas uma função determinada e tarefas pré-determinadas, com requisitos específicos, na qual executam geralmente repetidas vezes. Também chamados de sistemas embutidos;</a:t>
            </a:r>
          </a:p>
          <a:p>
            <a:pPr algn="just">
              <a:buClr>
                <a:srgbClr val="161645"/>
              </a:buClr>
              <a:buFont typeface="Arial"/>
              <a:buChar char="•"/>
            </a:pPr>
            <a:endParaRPr lang="pt-BR" sz="2000" b="1" dirty="0">
              <a:solidFill>
                <a:schemeClr val="accent2"/>
              </a:solidFill>
              <a:latin typeface="Arial"/>
              <a:cs typeface="Arial"/>
            </a:endParaRPr>
          </a:p>
          <a:p>
            <a:pPr algn="just">
              <a:buClr>
                <a:srgbClr val="161645"/>
              </a:buClr>
              <a:buFont typeface="Arial"/>
              <a:buChar char="•"/>
            </a:pPr>
            <a:r>
              <a:rPr lang="pt-BR" sz="2000" b="1" dirty="0">
                <a:solidFill>
                  <a:schemeClr val="accent2"/>
                </a:solidFill>
                <a:latin typeface="Arial"/>
                <a:cs typeface="Arial"/>
              </a:rPr>
              <a:t>Utiliza-se </a:t>
            </a:r>
            <a:r>
              <a:rPr lang="pt-BR" sz="2000" b="1" dirty="0" err="1">
                <a:solidFill>
                  <a:schemeClr val="accent2"/>
                </a:solidFill>
                <a:latin typeface="Arial"/>
                <a:cs typeface="Arial"/>
              </a:rPr>
              <a:t>Micontroladores</a:t>
            </a:r>
            <a:r>
              <a:rPr lang="pt-BR" sz="2000" b="1" dirty="0">
                <a:solidFill>
                  <a:schemeClr val="accent2"/>
                </a:solidFill>
                <a:latin typeface="Arial"/>
                <a:cs typeface="Arial"/>
              </a:rPr>
              <a:t>, </a:t>
            </a:r>
            <a:r>
              <a:rPr lang="pt-BR" sz="2000" b="1" dirty="0" err="1">
                <a:solidFill>
                  <a:schemeClr val="accent2"/>
                </a:solidFill>
                <a:latin typeface="Arial"/>
                <a:cs typeface="Arial"/>
              </a:rPr>
              <a:t>FPGA`s</a:t>
            </a:r>
            <a:r>
              <a:rPr lang="pt-BR" sz="2000" b="1" dirty="0">
                <a:solidFill>
                  <a:schemeClr val="accent2"/>
                </a:solidFill>
                <a:latin typeface="Arial"/>
                <a:cs typeface="Arial"/>
              </a:rPr>
              <a:t> e placas de Prototipagem rápida para o desenvolvimento de aplicações, como ESP32 e </a:t>
            </a:r>
            <a:r>
              <a:rPr lang="pt-BR" sz="2000" b="1" dirty="0" err="1">
                <a:solidFill>
                  <a:schemeClr val="accent2"/>
                </a:solidFill>
                <a:latin typeface="Arial"/>
                <a:cs typeface="Arial"/>
              </a:rPr>
              <a:t>Arduíno</a:t>
            </a:r>
            <a:r>
              <a:rPr lang="pt-BR" sz="2000" b="1" dirty="0">
                <a:solidFill>
                  <a:schemeClr val="accent2"/>
                </a:solidFill>
                <a:latin typeface="Arial"/>
                <a:cs typeface="Arial"/>
              </a:rPr>
              <a:t>;</a:t>
            </a:r>
          </a:p>
          <a:p>
            <a:pPr algn="just">
              <a:buClr>
                <a:srgbClr val="161645"/>
              </a:buClr>
              <a:buFont typeface="Arial"/>
              <a:buChar char="•"/>
            </a:pPr>
            <a:endParaRPr lang="pt-BR" sz="2000" b="1" dirty="0">
              <a:solidFill>
                <a:schemeClr val="accent2"/>
              </a:solidFill>
              <a:latin typeface="Arial"/>
              <a:cs typeface="Arial"/>
            </a:endParaRPr>
          </a:p>
          <a:p>
            <a:pPr algn="just">
              <a:buClr>
                <a:srgbClr val="161645"/>
              </a:buClr>
              <a:buFont typeface="Arial"/>
              <a:buChar char="•"/>
            </a:pPr>
            <a:r>
              <a:rPr lang="pt-BR" sz="2000" b="1" dirty="0">
                <a:solidFill>
                  <a:schemeClr val="accent2"/>
                </a:solidFill>
                <a:latin typeface="Arial"/>
                <a:cs typeface="Arial"/>
              </a:rPr>
              <a:t>Demanda de utilização de sensores e atuadores;</a:t>
            </a:r>
          </a:p>
          <a:p>
            <a:pPr algn="just">
              <a:buClr>
                <a:srgbClr val="161645"/>
              </a:buClr>
              <a:buFont typeface="Arial"/>
              <a:buChar char="•"/>
            </a:pPr>
            <a:endParaRPr lang="pt-BR" sz="2000" b="1" dirty="0">
              <a:solidFill>
                <a:schemeClr val="accent2"/>
              </a:solidFill>
              <a:latin typeface="Arial"/>
              <a:cs typeface="Arial"/>
            </a:endParaRPr>
          </a:p>
          <a:p>
            <a:pPr lvl="3" algn="just" eaLnBrk="1" hangingPunct="1">
              <a:lnSpc>
                <a:spcPct val="120000"/>
              </a:lnSpc>
              <a:spcBef>
                <a:spcPct val="0"/>
              </a:spcBef>
              <a:buClr>
                <a:srgbClr val="161645"/>
              </a:buClr>
              <a:buNone/>
            </a:pPr>
            <a:endParaRPr lang="pt-BR" altLang="pt-BR" sz="1800" b="1" dirty="0">
              <a:solidFill>
                <a:schemeClr val="accent2"/>
              </a:solidFill>
              <a:cs typeface="Arial"/>
            </a:endParaRPr>
          </a:p>
        </p:txBody>
      </p:sp>
      <p:pic>
        <p:nvPicPr>
          <p:cNvPr id="2" name="Picture 3" descr="Uerj Cor Gif">
            <a:extLst>
              <a:ext uri="{FF2B5EF4-FFF2-40B4-BE49-F238E27FC236}">
                <a16:creationId xmlns:a16="http://schemas.microsoft.com/office/drawing/2014/main" id="{D9A6AFC2-5FF3-41BF-91CC-D26CE1419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" y="2456"/>
            <a:ext cx="789030" cy="724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m 4" descr="Uma imagem contendo objeto, kit de primeiros socorros, clip-art&#10;&#10;Descrição gerada automaticamente">
            <a:extLst>
              <a:ext uri="{FF2B5EF4-FFF2-40B4-BE49-F238E27FC236}">
                <a16:creationId xmlns:a16="http://schemas.microsoft.com/office/drawing/2014/main" id="{CCEE6FB4-CA00-4E3C-89E4-7B79F3BE6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397" y="117475"/>
            <a:ext cx="934603" cy="63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398284"/>
      </p:ext>
    </p:extLst>
  </p:cSld>
  <p:clrMapOvr>
    <a:masterClrMapping/>
  </p:clrMapOvr>
  <p:transition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3">
            <a:extLst>
              <a:ext uri="{FF2B5EF4-FFF2-40B4-BE49-F238E27FC236}">
                <a16:creationId xmlns:a16="http://schemas.microsoft.com/office/drawing/2014/main" id="{2859E360-1849-4CCF-86DA-AC974FFAFF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4323" y="188913"/>
            <a:ext cx="229582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b="1" dirty="0">
                <a:solidFill>
                  <a:schemeClr val="accent2"/>
                </a:solidFill>
                <a:latin typeface="Tahoma"/>
                <a:ea typeface="Tahoma"/>
                <a:cs typeface="Tahoma"/>
              </a:rPr>
              <a:t>Motivação</a:t>
            </a:r>
          </a:p>
        </p:txBody>
      </p:sp>
      <p:sp>
        <p:nvSpPr>
          <p:cNvPr id="5123" name="Text Box 4">
            <a:extLst>
              <a:ext uri="{FF2B5EF4-FFF2-40B4-BE49-F238E27FC236}">
                <a16:creationId xmlns:a16="http://schemas.microsoft.com/office/drawing/2014/main" id="{150BCB36-0803-4E58-B9F1-40BAA070A6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24" y="743370"/>
            <a:ext cx="10279017" cy="5133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buClr>
                <a:srgbClr val="161645"/>
              </a:buClr>
              <a:buFont typeface="Arial"/>
              <a:buChar char="•"/>
            </a:pPr>
            <a:r>
              <a:rPr lang="pt-BR" sz="2000" b="1" dirty="0">
                <a:solidFill>
                  <a:schemeClr val="accent2"/>
                </a:solidFill>
                <a:latin typeface="Arial"/>
                <a:cs typeface="Arial"/>
              </a:rPr>
              <a:t>Introdução ao desenvolvimento de Sistemas Embarcados;</a:t>
            </a:r>
          </a:p>
          <a:p>
            <a:pPr algn="just">
              <a:buClr>
                <a:srgbClr val="161645"/>
              </a:buClr>
              <a:buFont typeface="Arial"/>
              <a:buChar char="•"/>
            </a:pPr>
            <a:endParaRPr lang="pt-BR" sz="2000" b="1" dirty="0">
              <a:solidFill>
                <a:schemeClr val="accent2"/>
              </a:solidFill>
              <a:latin typeface="Arial"/>
              <a:cs typeface="Arial"/>
            </a:endParaRPr>
          </a:p>
          <a:p>
            <a:pPr algn="just">
              <a:buClr>
                <a:srgbClr val="161645"/>
              </a:buClr>
              <a:buFont typeface="Arial"/>
              <a:buChar char="•"/>
            </a:pPr>
            <a:r>
              <a:rPr lang="pt-BR" sz="2000" b="1" dirty="0">
                <a:solidFill>
                  <a:schemeClr val="accent2"/>
                </a:solidFill>
                <a:latin typeface="Arial"/>
                <a:cs typeface="Arial"/>
              </a:rPr>
              <a:t>Conhecimento de </a:t>
            </a:r>
            <a:r>
              <a:rPr lang="pt-BR" sz="2000" b="1" dirty="0" err="1">
                <a:solidFill>
                  <a:schemeClr val="accent2"/>
                </a:solidFill>
                <a:latin typeface="Arial"/>
                <a:cs typeface="Arial"/>
              </a:rPr>
              <a:t>Shield`s</a:t>
            </a:r>
            <a:r>
              <a:rPr lang="pt-BR" sz="2000" b="1" dirty="0">
                <a:solidFill>
                  <a:schemeClr val="accent2"/>
                </a:solidFill>
                <a:latin typeface="Arial"/>
                <a:cs typeface="Arial"/>
              </a:rPr>
              <a:t> variadas  (sensores e atuadores);</a:t>
            </a:r>
          </a:p>
          <a:p>
            <a:pPr algn="just">
              <a:buClr>
                <a:srgbClr val="161645"/>
              </a:buClr>
              <a:buFont typeface="Arial"/>
              <a:buChar char="•"/>
            </a:pPr>
            <a:endParaRPr lang="pt-BR" sz="2000" b="1" dirty="0">
              <a:solidFill>
                <a:schemeClr val="accent2"/>
              </a:solidFill>
              <a:cs typeface="Arial"/>
            </a:endParaRPr>
          </a:p>
          <a:p>
            <a:pPr algn="just">
              <a:buClr>
                <a:srgbClr val="161645"/>
              </a:buClr>
              <a:buFont typeface="Arial"/>
              <a:buChar char="•"/>
            </a:pPr>
            <a:r>
              <a:rPr lang="pt-BR" sz="2000" b="1" dirty="0">
                <a:solidFill>
                  <a:schemeClr val="accent2"/>
                </a:solidFill>
                <a:latin typeface="Arial"/>
                <a:cs typeface="Arial"/>
              </a:rPr>
              <a:t>Integração de Hardware e Software à nível de Projeto;</a:t>
            </a:r>
          </a:p>
          <a:p>
            <a:pPr algn="just">
              <a:buClr>
                <a:srgbClr val="161645"/>
              </a:buClr>
              <a:buFont typeface="Arial"/>
              <a:buChar char="•"/>
            </a:pPr>
            <a:endParaRPr lang="pt-BR" sz="2000" b="1" dirty="0">
              <a:solidFill>
                <a:schemeClr val="accent2"/>
              </a:solidFill>
              <a:latin typeface="Arial"/>
              <a:cs typeface="Arial"/>
            </a:endParaRPr>
          </a:p>
          <a:p>
            <a:pPr algn="just">
              <a:buClr>
                <a:srgbClr val="161645"/>
              </a:buClr>
              <a:buFont typeface="Arial"/>
              <a:buChar char="•"/>
            </a:pPr>
            <a:r>
              <a:rPr lang="pt-BR" sz="2000" b="1" dirty="0">
                <a:solidFill>
                  <a:schemeClr val="accent2"/>
                </a:solidFill>
                <a:latin typeface="Arial"/>
                <a:cs typeface="Arial"/>
              </a:rPr>
              <a:t>Suprir uma demanda Real;</a:t>
            </a:r>
          </a:p>
          <a:p>
            <a:pPr algn="just">
              <a:buClr>
                <a:srgbClr val="161645"/>
              </a:buClr>
              <a:buFont typeface="Arial"/>
              <a:buChar char="•"/>
            </a:pPr>
            <a:endParaRPr lang="pt-BR" sz="2000" b="1" dirty="0">
              <a:solidFill>
                <a:schemeClr val="accent2"/>
              </a:solidFill>
              <a:latin typeface="Arial"/>
              <a:cs typeface="Arial"/>
            </a:endParaRPr>
          </a:p>
          <a:p>
            <a:pPr algn="just">
              <a:buClr>
                <a:srgbClr val="161645"/>
              </a:buClr>
              <a:buFont typeface="Arial"/>
              <a:buChar char="•"/>
            </a:pPr>
            <a:r>
              <a:rPr lang="pt-BR" sz="2000" b="1" dirty="0">
                <a:solidFill>
                  <a:schemeClr val="accent2"/>
                </a:solidFill>
                <a:latin typeface="Arial"/>
                <a:cs typeface="Arial"/>
              </a:rPr>
              <a:t>Redução na Conta de Água;</a:t>
            </a:r>
          </a:p>
          <a:p>
            <a:pPr algn="just">
              <a:buClr>
                <a:srgbClr val="161645"/>
              </a:buClr>
              <a:buFont typeface="Arial"/>
              <a:buChar char="•"/>
            </a:pPr>
            <a:endParaRPr lang="pt-BR" sz="2000" b="1" dirty="0">
              <a:solidFill>
                <a:schemeClr val="accent2"/>
              </a:solidFill>
              <a:latin typeface="Arial"/>
              <a:cs typeface="Arial"/>
            </a:endParaRPr>
          </a:p>
          <a:p>
            <a:pPr algn="just">
              <a:buClr>
                <a:srgbClr val="161645"/>
              </a:buClr>
              <a:buFont typeface="Arial"/>
              <a:buChar char="•"/>
            </a:pPr>
            <a:endParaRPr lang="pt-BR" sz="2000" b="1" dirty="0">
              <a:solidFill>
                <a:schemeClr val="accent2"/>
              </a:solidFill>
              <a:latin typeface="Arial"/>
              <a:cs typeface="Arial"/>
            </a:endParaRPr>
          </a:p>
          <a:p>
            <a:pPr algn="just">
              <a:buClr>
                <a:srgbClr val="161645"/>
              </a:buClr>
              <a:buFont typeface="Arial"/>
              <a:buChar char="•"/>
            </a:pPr>
            <a:endParaRPr lang="pt-BR" sz="2000" b="1" dirty="0">
              <a:solidFill>
                <a:schemeClr val="accent2"/>
              </a:solidFill>
              <a:cs typeface="Arial"/>
            </a:endParaRPr>
          </a:p>
          <a:p>
            <a:pPr algn="just">
              <a:buClr>
                <a:srgbClr val="161645"/>
              </a:buClr>
              <a:buFont typeface="Arial"/>
              <a:buChar char="•"/>
            </a:pPr>
            <a:endParaRPr lang="pt-BR" sz="2000" b="1" dirty="0">
              <a:solidFill>
                <a:schemeClr val="accent2"/>
              </a:solidFill>
              <a:cs typeface="Arial"/>
            </a:endParaRPr>
          </a:p>
          <a:p>
            <a:pPr lvl="3" algn="just" eaLnBrk="1" hangingPunct="1">
              <a:lnSpc>
                <a:spcPct val="120000"/>
              </a:lnSpc>
              <a:spcBef>
                <a:spcPct val="0"/>
              </a:spcBef>
              <a:buClr>
                <a:srgbClr val="161645"/>
              </a:buClr>
              <a:buNone/>
            </a:pPr>
            <a:endParaRPr lang="pt-BR" altLang="pt-BR" sz="1800" b="1" dirty="0">
              <a:solidFill>
                <a:schemeClr val="accent2"/>
              </a:solidFill>
              <a:cs typeface="Arial"/>
            </a:endParaRPr>
          </a:p>
        </p:txBody>
      </p:sp>
      <p:pic>
        <p:nvPicPr>
          <p:cNvPr id="2" name="Picture 3" descr="Uerj Cor Gif">
            <a:extLst>
              <a:ext uri="{FF2B5EF4-FFF2-40B4-BE49-F238E27FC236}">
                <a16:creationId xmlns:a16="http://schemas.microsoft.com/office/drawing/2014/main" id="{D9A6AFC2-5FF3-41BF-91CC-D26CE1419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" y="2456"/>
            <a:ext cx="789030" cy="724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m 4" descr="Uma imagem contendo objeto, kit de primeiros socorros, clip-art&#10;&#10;Descrição gerada automaticamente">
            <a:extLst>
              <a:ext uri="{FF2B5EF4-FFF2-40B4-BE49-F238E27FC236}">
                <a16:creationId xmlns:a16="http://schemas.microsoft.com/office/drawing/2014/main" id="{CCEE6FB4-CA00-4E3C-89E4-7B79F3BE6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397" y="117475"/>
            <a:ext cx="934603" cy="63596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25537F2-8298-4740-A85E-E7C858BBFC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1" y="4068512"/>
            <a:ext cx="3751380" cy="281353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5DB90B5-AB2A-485E-9F10-0EDBDF7600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074" y="4054031"/>
            <a:ext cx="3789995" cy="284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056831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3">
            <a:extLst>
              <a:ext uri="{FF2B5EF4-FFF2-40B4-BE49-F238E27FC236}">
                <a16:creationId xmlns:a16="http://schemas.microsoft.com/office/drawing/2014/main" id="{2859E360-1849-4CCF-86DA-AC974FFAFF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1678" y="188913"/>
            <a:ext cx="170110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b="1" dirty="0">
                <a:solidFill>
                  <a:schemeClr val="accent2"/>
                </a:solidFill>
                <a:latin typeface="Tahoma"/>
                <a:ea typeface="Tahoma"/>
                <a:cs typeface="Tahoma"/>
              </a:rPr>
              <a:t>Projeto</a:t>
            </a:r>
          </a:p>
        </p:txBody>
      </p:sp>
      <p:sp>
        <p:nvSpPr>
          <p:cNvPr id="5123" name="Text Box 4">
            <a:extLst>
              <a:ext uri="{FF2B5EF4-FFF2-40B4-BE49-F238E27FC236}">
                <a16:creationId xmlns:a16="http://schemas.microsoft.com/office/drawing/2014/main" id="{150BCB36-0803-4E58-B9F1-40BAA070A6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1572" y="1628750"/>
            <a:ext cx="10279017" cy="3964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buClr>
                <a:srgbClr val="161645"/>
              </a:buClr>
              <a:buFont typeface="Arial"/>
              <a:buChar char="•"/>
            </a:pPr>
            <a:r>
              <a:rPr lang="pt-BR" sz="2000" b="1" dirty="0">
                <a:solidFill>
                  <a:schemeClr val="accent2"/>
                </a:solidFill>
                <a:cs typeface="Arial"/>
              </a:rPr>
              <a:t>O Projeto consiste em na criação e automação de uma fonte de água para animais de pequeno porte;</a:t>
            </a:r>
          </a:p>
          <a:p>
            <a:pPr algn="just">
              <a:buClr>
                <a:srgbClr val="161645"/>
              </a:buClr>
              <a:buFont typeface="Arial"/>
              <a:buChar char="•"/>
            </a:pPr>
            <a:endParaRPr lang="pt-BR" sz="2000" b="1" dirty="0">
              <a:solidFill>
                <a:schemeClr val="accent2"/>
              </a:solidFill>
              <a:cs typeface="Arial"/>
            </a:endParaRPr>
          </a:p>
          <a:p>
            <a:pPr algn="just">
              <a:buClr>
                <a:srgbClr val="161645"/>
              </a:buClr>
              <a:buFont typeface="Arial"/>
              <a:buChar char="•"/>
            </a:pPr>
            <a:r>
              <a:rPr lang="pt-BR" sz="2000" b="1" dirty="0">
                <a:solidFill>
                  <a:schemeClr val="accent2"/>
                </a:solidFill>
                <a:cs typeface="Arial"/>
              </a:rPr>
              <a:t> Projeto de baixo custo de uso doméstico;</a:t>
            </a:r>
          </a:p>
          <a:p>
            <a:pPr algn="just">
              <a:buClr>
                <a:srgbClr val="161645"/>
              </a:buClr>
              <a:buFont typeface="Arial"/>
              <a:buChar char="•"/>
            </a:pPr>
            <a:endParaRPr lang="pt-BR" sz="2000" b="1" dirty="0">
              <a:solidFill>
                <a:schemeClr val="accent2"/>
              </a:solidFill>
              <a:cs typeface="Arial"/>
            </a:endParaRPr>
          </a:p>
          <a:p>
            <a:pPr algn="just">
              <a:buClr>
                <a:srgbClr val="161645"/>
              </a:buClr>
              <a:buFont typeface="Arial"/>
              <a:buChar char="•"/>
            </a:pPr>
            <a:r>
              <a:rPr lang="pt-BR" sz="2000" b="1" dirty="0">
                <a:solidFill>
                  <a:schemeClr val="accent2"/>
                </a:solidFill>
                <a:cs typeface="Arial"/>
              </a:rPr>
              <a:t>Utilização de um sensor Ultrassônico</a:t>
            </a:r>
          </a:p>
          <a:p>
            <a:pPr algn="just">
              <a:buClr>
                <a:srgbClr val="161645"/>
              </a:buClr>
              <a:buFont typeface="Arial"/>
              <a:buChar char="•"/>
            </a:pPr>
            <a:endParaRPr lang="pt-BR" sz="2000" b="1" dirty="0">
              <a:solidFill>
                <a:schemeClr val="accent2"/>
              </a:solidFill>
              <a:cs typeface="Arial"/>
            </a:endParaRPr>
          </a:p>
          <a:p>
            <a:pPr algn="just">
              <a:buClr>
                <a:srgbClr val="161645"/>
              </a:buClr>
              <a:buFont typeface="Arial"/>
              <a:buChar char="•"/>
            </a:pPr>
            <a:r>
              <a:rPr lang="pt-BR" sz="2000" b="1" dirty="0">
                <a:solidFill>
                  <a:schemeClr val="accent2"/>
                </a:solidFill>
                <a:cs typeface="Arial"/>
              </a:rPr>
              <a:t>Utilização de dois atuadores, Um </a:t>
            </a:r>
            <a:r>
              <a:rPr lang="pt-BR" sz="2000" b="1" dirty="0" err="1">
                <a:solidFill>
                  <a:schemeClr val="accent2"/>
                </a:solidFill>
                <a:cs typeface="Arial"/>
              </a:rPr>
              <a:t>Buzzer</a:t>
            </a:r>
            <a:r>
              <a:rPr lang="pt-BR" sz="2000" b="1" dirty="0">
                <a:solidFill>
                  <a:schemeClr val="accent2"/>
                </a:solidFill>
                <a:cs typeface="Arial"/>
              </a:rPr>
              <a:t> e Um relé;</a:t>
            </a:r>
          </a:p>
          <a:p>
            <a:pPr algn="just">
              <a:buClr>
                <a:srgbClr val="161645"/>
              </a:buClr>
              <a:buFont typeface="Arial"/>
              <a:buChar char="•"/>
            </a:pPr>
            <a:endParaRPr lang="pt-BR" sz="2000" b="1" dirty="0">
              <a:solidFill>
                <a:schemeClr val="accent2"/>
              </a:solidFill>
              <a:cs typeface="Arial"/>
            </a:endParaRPr>
          </a:p>
          <a:p>
            <a:pPr algn="just">
              <a:buClr>
                <a:srgbClr val="161645"/>
              </a:buClr>
              <a:buFont typeface="Arial"/>
              <a:buChar char="•"/>
            </a:pPr>
            <a:r>
              <a:rPr lang="pt-BR" sz="2000" b="1" dirty="0">
                <a:solidFill>
                  <a:schemeClr val="accent2"/>
                </a:solidFill>
                <a:cs typeface="Arial"/>
              </a:rPr>
              <a:t>Criação do protótipo físico;</a:t>
            </a:r>
          </a:p>
          <a:p>
            <a:pPr lvl="3" algn="just" eaLnBrk="1" hangingPunct="1">
              <a:lnSpc>
                <a:spcPct val="120000"/>
              </a:lnSpc>
              <a:spcBef>
                <a:spcPct val="0"/>
              </a:spcBef>
              <a:buClr>
                <a:srgbClr val="161645"/>
              </a:buClr>
              <a:buNone/>
            </a:pPr>
            <a:endParaRPr lang="pt-BR" altLang="pt-BR" sz="1800" b="1" dirty="0">
              <a:solidFill>
                <a:schemeClr val="accent2"/>
              </a:solidFill>
              <a:cs typeface="Arial"/>
            </a:endParaRPr>
          </a:p>
        </p:txBody>
      </p:sp>
      <p:pic>
        <p:nvPicPr>
          <p:cNvPr id="2" name="Picture 3" descr="Uerj Cor Gif">
            <a:extLst>
              <a:ext uri="{FF2B5EF4-FFF2-40B4-BE49-F238E27FC236}">
                <a16:creationId xmlns:a16="http://schemas.microsoft.com/office/drawing/2014/main" id="{D9A6AFC2-5FF3-41BF-91CC-D26CE1419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" y="2456"/>
            <a:ext cx="789030" cy="724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m 4" descr="Uma imagem contendo objeto, kit de primeiros socorros, clip-art&#10;&#10;Descrição gerada automaticamente">
            <a:extLst>
              <a:ext uri="{FF2B5EF4-FFF2-40B4-BE49-F238E27FC236}">
                <a16:creationId xmlns:a16="http://schemas.microsoft.com/office/drawing/2014/main" id="{CCEE6FB4-CA00-4E3C-89E4-7B79F3BE6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397" y="117475"/>
            <a:ext cx="934603" cy="63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48674"/>
      </p:ext>
    </p:extLst>
  </p:cSld>
  <p:clrMapOvr>
    <a:masterClrMapping/>
  </p:clrMapOvr>
  <p:transition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3">
            <a:extLst>
              <a:ext uri="{FF2B5EF4-FFF2-40B4-BE49-F238E27FC236}">
                <a16:creationId xmlns:a16="http://schemas.microsoft.com/office/drawing/2014/main" id="{2859E360-1849-4CCF-86DA-AC974FFAFF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4856" y="188913"/>
            <a:ext cx="429476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b="1" dirty="0">
                <a:solidFill>
                  <a:schemeClr val="accent2"/>
                </a:solidFill>
                <a:latin typeface="Tahoma"/>
                <a:ea typeface="Tahoma"/>
                <a:cs typeface="Tahoma"/>
              </a:rPr>
              <a:t>Maquina de Estados</a:t>
            </a:r>
          </a:p>
        </p:txBody>
      </p:sp>
      <p:sp>
        <p:nvSpPr>
          <p:cNvPr id="5123" name="Text Box 4">
            <a:extLst>
              <a:ext uri="{FF2B5EF4-FFF2-40B4-BE49-F238E27FC236}">
                <a16:creationId xmlns:a16="http://schemas.microsoft.com/office/drawing/2014/main" id="{150BCB36-0803-4E58-B9F1-40BAA070A6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30" y="1196690"/>
            <a:ext cx="10279017" cy="273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buClr>
                <a:srgbClr val="161645"/>
              </a:buClr>
              <a:buFont typeface="Arial"/>
              <a:buChar char="•"/>
            </a:pPr>
            <a:r>
              <a:rPr lang="pt-BR" sz="2000" b="1" dirty="0">
                <a:solidFill>
                  <a:schemeClr val="accent2"/>
                </a:solidFill>
                <a:cs typeface="Arial"/>
              </a:rPr>
              <a:t>As máquinas de estados finitos são maquinas abstratas que capturam as partes essenciais de algumas máquinas concretas; </a:t>
            </a:r>
          </a:p>
          <a:p>
            <a:pPr algn="just">
              <a:buClr>
                <a:srgbClr val="161645"/>
              </a:buClr>
              <a:buFont typeface="Arial"/>
              <a:buChar char="•"/>
            </a:pPr>
            <a:endParaRPr lang="pt-BR" sz="2000" b="1" dirty="0">
              <a:solidFill>
                <a:schemeClr val="accent2"/>
              </a:solidFill>
              <a:cs typeface="Arial"/>
            </a:endParaRPr>
          </a:p>
          <a:p>
            <a:pPr algn="just">
              <a:buClr>
                <a:srgbClr val="161645"/>
              </a:buClr>
              <a:buFont typeface="Arial"/>
              <a:buChar char="•"/>
            </a:pPr>
            <a:r>
              <a:rPr lang="pt-BR" sz="2000" b="1" dirty="0">
                <a:solidFill>
                  <a:schemeClr val="accent2"/>
                </a:solidFill>
                <a:cs typeface="Arial"/>
              </a:rPr>
              <a:t>Uma característica fundamental de uma máquina de estados finitos  é que sua memória  é limitada e exclusivamente organizada em torno do conceito de “estado”;</a:t>
            </a:r>
          </a:p>
          <a:p>
            <a:pPr algn="just">
              <a:buClr>
                <a:srgbClr val="161645"/>
              </a:buClr>
              <a:buFont typeface="Arial"/>
              <a:buChar char="•"/>
            </a:pPr>
            <a:endParaRPr lang="pt-BR" sz="2000" b="1" dirty="0">
              <a:solidFill>
                <a:schemeClr val="accent2"/>
              </a:solidFill>
              <a:cs typeface="Arial"/>
            </a:endParaRPr>
          </a:p>
          <a:p>
            <a:pPr lvl="3" algn="just" eaLnBrk="1" hangingPunct="1">
              <a:lnSpc>
                <a:spcPct val="120000"/>
              </a:lnSpc>
              <a:spcBef>
                <a:spcPct val="0"/>
              </a:spcBef>
              <a:buClr>
                <a:srgbClr val="161645"/>
              </a:buClr>
              <a:buNone/>
            </a:pPr>
            <a:endParaRPr lang="pt-BR" altLang="pt-BR" sz="1800" b="1" dirty="0">
              <a:solidFill>
                <a:schemeClr val="accent2"/>
              </a:solidFill>
              <a:cs typeface="Arial"/>
            </a:endParaRPr>
          </a:p>
        </p:txBody>
      </p:sp>
      <p:pic>
        <p:nvPicPr>
          <p:cNvPr id="2" name="Picture 3" descr="Uerj Cor Gif">
            <a:extLst>
              <a:ext uri="{FF2B5EF4-FFF2-40B4-BE49-F238E27FC236}">
                <a16:creationId xmlns:a16="http://schemas.microsoft.com/office/drawing/2014/main" id="{D9A6AFC2-5FF3-41BF-91CC-D26CE1419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" y="2456"/>
            <a:ext cx="789030" cy="724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m 4" descr="Uma imagem contendo objeto, kit de primeiros socorros, clip-art&#10;&#10;Descrição gerada automaticamente">
            <a:extLst>
              <a:ext uri="{FF2B5EF4-FFF2-40B4-BE49-F238E27FC236}">
                <a16:creationId xmlns:a16="http://schemas.microsoft.com/office/drawing/2014/main" id="{CCEE6FB4-CA00-4E3C-89E4-7B79F3BE6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397" y="117475"/>
            <a:ext cx="934603" cy="63596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5D150AE-14DE-4704-B890-DBDA5B545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025" y="3192462"/>
            <a:ext cx="683895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03052"/>
      </p:ext>
    </p:extLst>
  </p:cSld>
  <p:clrMapOvr>
    <a:masterClrMapping/>
  </p:clrMapOvr>
  <p:transition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3">
            <a:extLst>
              <a:ext uri="{FF2B5EF4-FFF2-40B4-BE49-F238E27FC236}">
                <a16:creationId xmlns:a16="http://schemas.microsoft.com/office/drawing/2014/main" id="{2859E360-1849-4CCF-86DA-AC974FFAFF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6300" y="188913"/>
            <a:ext cx="189186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b="1" dirty="0" err="1">
                <a:solidFill>
                  <a:schemeClr val="accent2"/>
                </a:solidFill>
                <a:latin typeface="Tahoma"/>
                <a:ea typeface="Tahoma"/>
                <a:cs typeface="Tahoma"/>
              </a:rPr>
              <a:t>Shield`s</a:t>
            </a:r>
            <a:endParaRPr lang="pt-BR" altLang="pt-BR" b="1" dirty="0">
              <a:solidFill>
                <a:schemeClr val="accent2"/>
              </a:solidFill>
              <a:latin typeface="Tahoma"/>
              <a:ea typeface="Tahoma"/>
              <a:cs typeface="Tahoma"/>
            </a:endParaRPr>
          </a:p>
        </p:txBody>
      </p:sp>
      <p:sp>
        <p:nvSpPr>
          <p:cNvPr id="5123" name="Text Box 4">
            <a:extLst>
              <a:ext uri="{FF2B5EF4-FFF2-40B4-BE49-F238E27FC236}">
                <a16:creationId xmlns:a16="http://schemas.microsoft.com/office/drawing/2014/main" id="{150BCB36-0803-4E58-B9F1-40BAA070A6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98484"/>
            <a:ext cx="10279017" cy="1809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buClr>
                <a:srgbClr val="161645"/>
              </a:buClr>
              <a:buFont typeface="Arial"/>
              <a:buChar char="•"/>
            </a:pPr>
            <a:r>
              <a:rPr lang="pt-BR" sz="2000" b="1" dirty="0">
                <a:solidFill>
                  <a:schemeClr val="accent2"/>
                </a:solidFill>
                <a:latin typeface="Arial"/>
                <a:cs typeface="Arial"/>
              </a:rPr>
              <a:t>Neste projeto foram utilizados as  seguintes </a:t>
            </a:r>
            <a:r>
              <a:rPr lang="pt-BR" sz="2000" b="1" dirty="0" err="1">
                <a:solidFill>
                  <a:schemeClr val="accent2"/>
                </a:solidFill>
                <a:latin typeface="Arial"/>
                <a:cs typeface="Arial"/>
              </a:rPr>
              <a:t>Schields</a:t>
            </a:r>
            <a:r>
              <a:rPr lang="pt-BR" sz="2000" b="1" dirty="0">
                <a:solidFill>
                  <a:schemeClr val="accent2"/>
                </a:solidFill>
                <a:latin typeface="Arial"/>
                <a:cs typeface="Arial"/>
              </a:rPr>
              <a:t>;</a:t>
            </a:r>
          </a:p>
          <a:p>
            <a:pPr marL="0" indent="0" algn="just">
              <a:buClr>
                <a:srgbClr val="161645"/>
              </a:buClr>
              <a:buNone/>
            </a:pPr>
            <a:endParaRPr lang="pt-BR" sz="2000" b="1" dirty="0">
              <a:solidFill>
                <a:schemeClr val="accent2"/>
              </a:solidFill>
              <a:latin typeface="Arial"/>
              <a:cs typeface="Arial"/>
            </a:endParaRPr>
          </a:p>
          <a:p>
            <a:pPr marL="0" indent="0" algn="just">
              <a:buClr>
                <a:srgbClr val="161645"/>
              </a:buClr>
              <a:buNone/>
            </a:pPr>
            <a:r>
              <a:rPr lang="pt-BR" sz="2000" b="1" dirty="0">
                <a:solidFill>
                  <a:schemeClr val="accent2"/>
                </a:solidFill>
                <a:latin typeface="Arial"/>
                <a:cs typeface="Arial"/>
              </a:rPr>
              <a:t>      Módulo de relés           Transistor NPN S8050             Sinalizador Acústico</a:t>
            </a:r>
            <a:endParaRPr lang="pt-BR" sz="2000" b="1" dirty="0">
              <a:solidFill>
                <a:schemeClr val="accent2"/>
              </a:solidFill>
              <a:cs typeface="Arial"/>
            </a:endParaRPr>
          </a:p>
          <a:p>
            <a:pPr algn="just">
              <a:buClr>
                <a:srgbClr val="161645"/>
              </a:buClr>
              <a:buFont typeface="Arial"/>
              <a:buChar char="•"/>
            </a:pPr>
            <a:endParaRPr lang="pt-BR" sz="2000" b="1" dirty="0">
              <a:solidFill>
                <a:schemeClr val="accent2"/>
              </a:solidFill>
              <a:cs typeface="Arial"/>
            </a:endParaRPr>
          </a:p>
          <a:p>
            <a:pPr lvl="3" algn="just" eaLnBrk="1" hangingPunct="1">
              <a:lnSpc>
                <a:spcPct val="120000"/>
              </a:lnSpc>
              <a:spcBef>
                <a:spcPct val="0"/>
              </a:spcBef>
              <a:buClr>
                <a:srgbClr val="161645"/>
              </a:buClr>
              <a:buNone/>
            </a:pPr>
            <a:endParaRPr lang="pt-BR" altLang="pt-BR" sz="1800" b="1" dirty="0">
              <a:solidFill>
                <a:schemeClr val="accent2"/>
              </a:solidFill>
              <a:cs typeface="Arial"/>
            </a:endParaRPr>
          </a:p>
        </p:txBody>
      </p:sp>
      <p:pic>
        <p:nvPicPr>
          <p:cNvPr id="2" name="Picture 3" descr="Uerj Cor Gif">
            <a:extLst>
              <a:ext uri="{FF2B5EF4-FFF2-40B4-BE49-F238E27FC236}">
                <a16:creationId xmlns:a16="http://schemas.microsoft.com/office/drawing/2014/main" id="{D9A6AFC2-5FF3-41BF-91CC-D26CE1419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" y="2456"/>
            <a:ext cx="789030" cy="724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m 4" descr="Uma imagem contendo objeto, kit de primeiros socorros, clip-art&#10;&#10;Descrição gerada automaticamente">
            <a:extLst>
              <a:ext uri="{FF2B5EF4-FFF2-40B4-BE49-F238E27FC236}">
                <a16:creationId xmlns:a16="http://schemas.microsoft.com/office/drawing/2014/main" id="{CCEE6FB4-CA00-4E3C-89E4-7B79F3BE6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397" y="117475"/>
            <a:ext cx="934603" cy="635968"/>
          </a:xfrm>
          <a:prstGeom prst="rect">
            <a:avLst/>
          </a:prstGeom>
        </p:spPr>
      </p:pic>
      <p:pic>
        <p:nvPicPr>
          <p:cNvPr id="4" name="Imagem 3" descr="Uma imagem contendo equipamentos eletrônicos, circuito&#10;&#10;Descrição gerada automaticamente">
            <a:extLst>
              <a:ext uri="{FF2B5EF4-FFF2-40B4-BE49-F238E27FC236}">
                <a16:creationId xmlns:a16="http://schemas.microsoft.com/office/drawing/2014/main" id="{1F0DCB26-E99F-4F23-99F1-40A5C6A03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3" y="3119302"/>
            <a:ext cx="2320597" cy="23205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7BD6D2D-BB78-4974-9676-C3EDFC9D91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140" y="3215893"/>
            <a:ext cx="3400870" cy="22293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m 8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A3DC14A3-29C9-4A44-AC1B-DB1DC62FD1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469" y="3215893"/>
            <a:ext cx="4192548" cy="22240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28E945A5-84D7-4C1B-B6FE-7C9D65422548}"/>
              </a:ext>
            </a:extLst>
          </p:cNvPr>
          <p:cNvSpPr/>
          <p:nvPr/>
        </p:nvSpPr>
        <p:spPr>
          <a:xfrm>
            <a:off x="1326970" y="5468758"/>
            <a:ext cx="78490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solidFill>
                  <a:schemeClr val="accent2"/>
                </a:solidFill>
                <a:latin typeface="Arial"/>
                <a:cs typeface="Arial"/>
              </a:rPr>
              <a:t>O transistor NPN é formado por duas junções NP, na sequência NP-PN. Formado por três cristais de silício, sendo dois N e um P. A junção Emissor/Base é diretamente polarizada, a junção Base/</a:t>
            </a:r>
            <a:r>
              <a:rPr lang="pt-BR" b="1" dirty="0" err="1">
                <a:solidFill>
                  <a:schemeClr val="accent2"/>
                </a:solidFill>
                <a:latin typeface="Arial"/>
                <a:cs typeface="Arial"/>
              </a:rPr>
              <a:t>Colector</a:t>
            </a:r>
            <a:r>
              <a:rPr lang="pt-BR" b="1" dirty="0">
                <a:solidFill>
                  <a:schemeClr val="accent2"/>
                </a:solidFill>
                <a:latin typeface="Arial"/>
                <a:cs typeface="Arial"/>
              </a:rPr>
              <a:t> é inversamente polarizada.</a:t>
            </a:r>
          </a:p>
        </p:txBody>
      </p:sp>
    </p:spTree>
    <p:extLst>
      <p:ext uri="{BB962C8B-B14F-4D97-AF65-F5344CB8AC3E}">
        <p14:creationId xmlns:p14="http://schemas.microsoft.com/office/powerpoint/2010/main" val="1486204567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3">
            <a:extLst>
              <a:ext uri="{FF2B5EF4-FFF2-40B4-BE49-F238E27FC236}">
                <a16:creationId xmlns:a16="http://schemas.microsoft.com/office/drawing/2014/main" id="{2859E360-1849-4CCF-86DA-AC974FFAFF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6300" y="188913"/>
            <a:ext cx="189186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b="1" dirty="0" err="1">
                <a:solidFill>
                  <a:schemeClr val="accent2"/>
                </a:solidFill>
                <a:latin typeface="Tahoma"/>
                <a:ea typeface="Tahoma"/>
                <a:cs typeface="Tahoma"/>
              </a:rPr>
              <a:t>Shield`s</a:t>
            </a:r>
            <a:endParaRPr lang="pt-BR" altLang="pt-BR" b="1" dirty="0">
              <a:solidFill>
                <a:schemeClr val="accent2"/>
              </a:solidFill>
              <a:latin typeface="Tahoma"/>
              <a:ea typeface="Tahoma"/>
              <a:cs typeface="Tahoma"/>
            </a:endParaRPr>
          </a:p>
        </p:txBody>
      </p:sp>
      <p:sp>
        <p:nvSpPr>
          <p:cNvPr id="5123" name="Text Box 4">
            <a:extLst>
              <a:ext uri="{FF2B5EF4-FFF2-40B4-BE49-F238E27FC236}">
                <a16:creationId xmlns:a16="http://schemas.microsoft.com/office/drawing/2014/main" id="{150BCB36-0803-4E58-B9F1-40BAA070A6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810" y="980461"/>
            <a:ext cx="10279017" cy="10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algn="just">
              <a:buClr>
                <a:srgbClr val="161645"/>
              </a:buClr>
              <a:buNone/>
            </a:pPr>
            <a:r>
              <a:rPr lang="pt-BR" sz="2000" b="1" dirty="0">
                <a:solidFill>
                  <a:schemeClr val="accent2"/>
                </a:solidFill>
                <a:latin typeface="Arial"/>
                <a:cs typeface="Arial"/>
              </a:rPr>
              <a:t>       Sensor Ultrassônico HC-SR04           Bomba De aquário</a:t>
            </a:r>
            <a:endParaRPr lang="pt-BR" sz="2000" b="1" dirty="0">
              <a:solidFill>
                <a:schemeClr val="accent2"/>
              </a:solidFill>
              <a:cs typeface="Arial"/>
            </a:endParaRPr>
          </a:p>
          <a:p>
            <a:pPr algn="just">
              <a:buClr>
                <a:srgbClr val="161645"/>
              </a:buClr>
              <a:buFont typeface="Arial"/>
              <a:buChar char="•"/>
            </a:pPr>
            <a:endParaRPr lang="pt-BR" sz="2000" b="1" dirty="0">
              <a:solidFill>
                <a:schemeClr val="accent2"/>
              </a:solidFill>
              <a:cs typeface="Arial"/>
            </a:endParaRPr>
          </a:p>
          <a:p>
            <a:pPr lvl="3" algn="just" eaLnBrk="1" hangingPunct="1">
              <a:lnSpc>
                <a:spcPct val="120000"/>
              </a:lnSpc>
              <a:spcBef>
                <a:spcPct val="0"/>
              </a:spcBef>
              <a:buClr>
                <a:srgbClr val="161645"/>
              </a:buClr>
              <a:buNone/>
            </a:pPr>
            <a:endParaRPr lang="pt-BR" altLang="pt-BR" sz="1800" b="1" dirty="0">
              <a:solidFill>
                <a:schemeClr val="accent2"/>
              </a:solidFill>
              <a:cs typeface="Arial"/>
            </a:endParaRPr>
          </a:p>
        </p:txBody>
      </p:sp>
      <p:pic>
        <p:nvPicPr>
          <p:cNvPr id="2" name="Picture 3" descr="Uerj Cor Gif">
            <a:extLst>
              <a:ext uri="{FF2B5EF4-FFF2-40B4-BE49-F238E27FC236}">
                <a16:creationId xmlns:a16="http://schemas.microsoft.com/office/drawing/2014/main" id="{D9A6AFC2-5FF3-41BF-91CC-D26CE1419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" y="2456"/>
            <a:ext cx="789030" cy="724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m 4" descr="Uma imagem contendo objeto, kit de primeiros socorros, clip-art&#10;&#10;Descrição gerada automaticamente">
            <a:extLst>
              <a:ext uri="{FF2B5EF4-FFF2-40B4-BE49-F238E27FC236}">
                <a16:creationId xmlns:a16="http://schemas.microsoft.com/office/drawing/2014/main" id="{CCEE6FB4-CA00-4E3C-89E4-7B79F3BE6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397" y="117475"/>
            <a:ext cx="934603" cy="635968"/>
          </a:xfrm>
          <a:prstGeom prst="rect">
            <a:avLst/>
          </a:prstGeom>
        </p:spPr>
      </p:pic>
      <p:pic>
        <p:nvPicPr>
          <p:cNvPr id="6" name="Imagem 5" descr="Uma imagem contendo sentado&#10;&#10;Descrição gerada automaticamente">
            <a:extLst>
              <a:ext uri="{FF2B5EF4-FFF2-40B4-BE49-F238E27FC236}">
                <a16:creationId xmlns:a16="http://schemas.microsoft.com/office/drawing/2014/main" id="{AAFC78D3-0713-441F-B333-F93DAAC19F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480" y="1505791"/>
            <a:ext cx="2565088" cy="25650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m 9" descr="Uma imagem contendo equipamentos eletrônicos&#10;&#10;Descrição gerada automaticamente">
            <a:extLst>
              <a:ext uri="{FF2B5EF4-FFF2-40B4-BE49-F238E27FC236}">
                <a16:creationId xmlns:a16="http://schemas.microsoft.com/office/drawing/2014/main" id="{4C68B726-9026-4687-B65C-0321ED330A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950" y="1516120"/>
            <a:ext cx="2565088" cy="25650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3833EDE-9363-45A4-B236-FEDAD05032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1631" y="4228350"/>
            <a:ext cx="5084579" cy="224771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F3A3D6E-BFA1-4C5F-8A62-5623FBEAF5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90" y="4293120"/>
            <a:ext cx="5084579" cy="221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64351"/>
      </p:ext>
    </p:extLst>
  </p:cSld>
  <p:clrMapOvr>
    <a:masterClrMapping/>
  </p:clrMapOvr>
  <p:transition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3">
            <a:extLst>
              <a:ext uri="{FF2B5EF4-FFF2-40B4-BE49-F238E27FC236}">
                <a16:creationId xmlns:a16="http://schemas.microsoft.com/office/drawing/2014/main" id="{2859E360-1849-4CCF-86DA-AC974FFAFF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6000" y="188913"/>
            <a:ext cx="221246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b="1" dirty="0">
                <a:solidFill>
                  <a:schemeClr val="accent2"/>
                </a:solidFill>
                <a:latin typeface="Tahoma"/>
                <a:ea typeface="Tahoma"/>
                <a:cs typeface="Tahoma"/>
              </a:rPr>
              <a:t>Hardware</a:t>
            </a:r>
          </a:p>
        </p:txBody>
      </p:sp>
      <p:pic>
        <p:nvPicPr>
          <p:cNvPr id="2" name="Picture 3" descr="Uerj Cor Gif">
            <a:extLst>
              <a:ext uri="{FF2B5EF4-FFF2-40B4-BE49-F238E27FC236}">
                <a16:creationId xmlns:a16="http://schemas.microsoft.com/office/drawing/2014/main" id="{D9A6AFC2-5FF3-41BF-91CC-D26CE1419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" y="2456"/>
            <a:ext cx="789030" cy="724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m 4" descr="Uma imagem contendo objeto, kit de primeiros socorros, clip-art&#10;&#10;Descrição gerada automaticamente">
            <a:extLst>
              <a:ext uri="{FF2B5EF4-FFF2-40B4-BE49-F238E27FC236}">
                <a16:creationId xmlns:a16="http://schemas.microsoft.com/office/drawing/2014/main" id="{CCEE6FB4-CA00-4E3C-89E4-7B79F3BE6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397" y="117475"/>
            <a:ext cx="934603" cy="63596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D08B806-80A5-46AB-8889-F2DD0DABD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600" y="726669"/>
            <a:ext cx="7954460" cy="60868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07834778"/>
      </p:ext>
    </p:extLst>
  </p:cSld>
  <p:clrMapOvr>
    <a:masterClrMapping/>
  </p:clrMapOvr>
  <p:transition>
    <p:zoom/>
  </p:transition>
</p:sld>
</file>

<file path=ppt/theme/theme1.xml><?xml version="1.0" encoding="utf-8"?>
<a:theme xmlns:a="http://schemas.openxmlformats.org/drawingml/2006/main" name="3_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Design padrão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Design padrão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Design padrão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4748</TotalTime>
  <Words>446</Words>
  <Application>Microsoft Office PowerPoint</Application>
  <PresentationFormat>Slides de 35 mm</PresentationFormat>
  <Paragraphs>100</Paragraphs>
  <Slides>14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  <vt:variant>
        <vt:lpstr>Apresentações personalizadas</vt:lpstr>
      </vt:variant>
      <vt:variant>
        <vt:i4>1</vt:i4>
      </vt:variant>
    </vt:vector>
  </HeadingPairs>
  <TitlesOfParts>
    <vt:vector size="20" baseType="lpstr">
      <vt:lpstr>Arial</vt:lpstr>
      <vt:lpstr>Arial,Sans-Serif</vt:lpstr>
      <vt:lpstr>Tahoma</vt:lpstr>
      <vt:lpstr>Times New Roman</vt:lpstr>
      <vt:lpstr>3_Design padrão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personalizada 1</vt:lpstr>
    </vt:vector>
  </TitlesOfParts>
  <Company>T U L I L A 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Tadeu Mancini</dc:creator>
  <cp:lastModifiedBy>jam medeiros</cp:lastModifiedBy>
  <cp:revision>533</cp:revision>
  <dcterms:created xsi:type="dcterms:W3CDTF">2003-01-23T14:36:33Z</dcterms:created>
  <dcterms:modified xsi:type="dcterms:W3CDTF">2019-09-04T15:00:10Z</dcterms:modified>
</cp:coreProperties>
</file>